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5"/>
  </p:handoutMasterIdLst>
  <p:sldIdLst>
    <p:sldId id="257" r:id="rId2"/>
    <p:sldId id="385" r:id="rId3"/>
    <p:sldId id="427" r:id="rId4"/>
    <p:sldId id="369" r:id="rId5"/>
    <p:sldId id="256" r:id="rId6"/>
    <p:sldId id="371" r:id="rId7"/>
    <p:sldId id="372" r:id="rId8"/>
    <p:sldId id="373" r:id="rId9"/>
    <p:sldId id="389" r:id="rId10"/>
    <p:sldId id="375" r:id="rId11"/>
    <p:sldId id="377" r:id="rId12"/>
    <p:sldId id="386" r:id="rId13"/>
    <p:sldId id="387" r:id="rId14"/>
    <p:sldId id="376" r:id="rId15"/>
    <p:sldId id="388" r:id="rId16"/>
    <p:sldId id="378" r:id="rId17"/>
    <p:sldId id="390" r:id="rId18"/>
    <p:sldId id="391" r:id="rId19"/>
    <p:sldId id="422" r:id="rId20"/>
    <p:sldId id="401" r:id="rId21"/>
    <p:sldId id="379" r:id="rId22"/>
    <p:sldId id="400" r:id="rId23"/>
    <p:sldId id="382" r:id="rId24"/>
    <p:sldId id="258" r:id="rId25"/>
    <p:sldId id="259" r:id="rId26"/>
    <p:sldId id="383" r:id="rId27"/>
    <p:sldId id="260" r:id="rId28"/>
    <p:sldId id="261" r:id="rId29"/>
    <p:sldId id="262" r:id="rId30"/>
    <p:sldId id="396" r:id="rId31"/>
    <p:sldId id="397" r:id="rId32"/>
    <p:sldId id="398" r:id="rId33"/>
    <p:sldId id="263" r:id="rId34"/>
    <p:sldId id="265" r:id="rId35"/>
    <p:sldId id="266" r:id="rId36"/>
    <p:sldId id="267" r:id="rId37"/>
    <p:sldId id="268" r:id="rId38"/>
    <p:sldId id="270" r:id="rId39"/>
    <p:sldId id="271" r:id="rId40"/>
    <p:sldId id="272" r:id="rId41"/>
    <p:sldId id="273" r:id="rId42"/>
    <p:sldId id="399" r:id="rId43"/>
    <p:sldId id="274" r:id="rId44"/>
    <p:sldId id="275" r:id="rId45"/>
    <p:sldId id="276" r:id="rId46"/>
    <p:sldId id="277" r:id="rId47"/>
    <p:sldId id="278" r:id="rId48"/>
    <p:sldId id="393" r:id="rId49"/>
    <p:sldId id="392" r:id="rId50"/>
    <p:sldId id="395" r:id="rId51"/>
    <p:sldId id="394" r:id="rId52"/>
    <p:sldId id="282" r:id="rId53"/>
    <p:sldId id="283" r:id="rId54"/>
    <p:sldId id="284" r:id="rId55"/>
    <p:sldId id="285" r:id="rId56"/>
    <p:sldId id="286" r:id="rId57"/>
    <p:sldId id="288" r:id="rId58"/>
    <p:sldId id="289" r:id="rId59"/>
    <p:sldId id="365" r:id="rId60"/>
    <p:sldId id="368" r:id="rId61"/>
    <p:sldId id="290" r:id="rId62"/>
    <p:sldId id="291" r:id="rId63"/>
    <p:sldId id="292" r:id="rId64"/>
    <p:sldId id="294" r:id="rId65"/>
    <p:sldId id="295" r:id="rId66"/>
    <p:sldId id="298" r:id="rId67"/>
    <p:sldId id="299" r:id="rId68"/>
    <p:sldId id="300" r:id="rId69"/>
    <p:sldId id="302" r:id="rId70"/>
    <p:sldId id="303" r:id="rId71"/>
    <p:sldId id="304" r:id="rId72"/>
    <p:sldId id="305" r:id="rId73"/>
    <p:sldId id="310" r:id="rId74"/>
    <p:sldId id="306" r:id="rId75"/>
    <p:sldId id="311" r:id="rId76"/>
    <p:sldId id="314" r:id="rId77"/>
    <p:sldId id="315" r:id="rId78"/>
    <p:sldId id="317" r:id="rId79"/>
    <p:sldId id="318" r:id="rId80"/>
    <p:sldId id="319" r:id="rId81"/>
    <p:sldId id="321" r:id="rId82"/>
    <p:sldId id="322" r:id="rId83"/>
    <p:sldId id="324" r:id="rId84"/>
    <p:sldId id="402" r:id="rId85"/>
    <p:sldId id="403" r:id="rId86"/>
    <p:sldId id="404" r:id="rId87"/>
    <p:sldId id="405" r:id="rId88"/>
    <p:sldId id="421" r:id="rId89"/>
    <p:sldId id="406" r:id="rId90"/>
    <p:sldId id="423" r:id="rId91"/>
    <p:sldId id="407" r:id="rId92"/>
    <p:sldId id="408" r:id="rId93"/>
    <p:sldId id="424" r:id="rId94"/>
    <p:sldId id="410" r:id="rId95"/>
    <p:sldId id="411" r:id="rId96"/>
    <p:sldId id="412" r:id="rId97"/>
    <p:sldId id="413" r:id="rId98"/>
    <p:sldId id="415" r:id="rId99"/>
    <p:sldId id="425" r:id="rId100"/>
    <p:sldId id="417" r:id="rId101"/>
    <p:sldId id="418" r:id="rId102"/>
    <p:sldId id="419" r:id="rId103"/>
    <p:sldId id="420" r:id="rId104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FE461-B924-4014-BBCD-0F827A9ACA1A}" type="datetimeFigureOut">
              <a:rPr lang="th-TH" smtClean="0"/>
              <a:t>06/07/61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8C059-5EFE-4CC6-B1CB-F2D94C9E6C74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293D-20BF-487A-BFA7-792ABC73B8A5}" type="datetimeFigureOut">
              <a:rPr lang="th-TH" smtClean="0"/>
              <a:pPr/>
              <a:t>05/07/61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54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65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68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88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.tif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(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Schematic)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nodewifi-s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7790477" cy="5190477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Lab6 xml</a:t>
            </a:r>
            <a:endParaRPr lang="th-TH" dirty="0"/>
          </a:p>
        </p:txBody>
      </p:sp>
      <p:pic>
        <p:nvPicPr>
          <p:cNvPr id="5" name="รูปภาพ 4" descr="2017-07-08_2016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190" y="1352809"/>
            <a:ext cx="7247620" cy="4152381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1268760"/>
            <a:ext cx="44644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eagle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1772816"/>
            <a:ext cx="4248472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drawing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2276872"/>
            <a:ext cx="13174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settings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3059832" y="2924944"/>
            <a:ext cx="10266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layers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3645024"/>
            <a:ext cx="309634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Library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491880" y="4149080"/>
            <a:ext cx="15108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packages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91880" y="4725144"/>
            <a:ext cx="13692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symbols</a:t>
            </a: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3491880" y="5301208"/>
            <a:ext cx="12649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devices</a:t>
            </a:r>
            <a:endParaRPr lang="th-TH" dirty="0"/>
          </a:p>
        </p:txBody>
      </p:sp>
      <p:sp>
        <p:nvSpPr>
          <p:cNvPr id="1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h-TH" dirty="0" smtClean="0"/>
              <a:t>โครงสร้าง </a:t>
            </a:r>
            <a:r>
              <a:rPr lang="en-US" dirty="0" smtClean="0"/>
              <a:t>xml </a:t>
            </a:r>
            <a:r>
              <a:rPr lang="th-TH" dirty="0" smtClean="0"/>
              <a:t>ของ </a:t>
            </a:r>
            <a:r>
              <a:rPr lang="en-US" dirty="0" smtClean="0"/>
              <a:t>library</a:t>
            </a:r>
            <a:endParaRPr lang="th-TH" dirty="0"/>
          </a:p>
        </p:txBody>
      </p:sp>
      <p:pic>
        <p:nvPicPr>
          <p:cNvPr id="13" name="รูปภาพ 12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67544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Q &amp; A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Gerber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bcu.svg.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4149080"/>
            <a:ext cx="1523810" cy="2340953"/>
          </a:xfrm>
          <a:prstGeom prst="rect">
            <a:avLst/>
          </a:prstGeom>
        </p:spPr>
      </p:pic>
      <p:pic>
        <p:nvPicPr>
          <p:cNvPr id="6" name="รูปภาพ 5" descr="bottom.svg.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077072"/>
            <a:ext cx="1523810" cy="2600000"/>
          </a:xfrm>
          <a:prstGeom prst="rect">
            <a:avLst/>
          </a:prstGeom>
        </p:spPr>
      </p:pic>
      <p:pic>
        <p:nvPicPr>
          <p:cNvPr id="7" name="รูปภาพ 6" descr="bsm.svg.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4077072"/>
            <a:ext cx="1523810" cy="2495238"/>
          </a:xfrm>
          <a:prstGeom prst="rect">
            <a:avLst/>
          </a:prstGeom>
        </p:spPr>
      </p:pic>
      <p:pic>
        <p:nvPicPr>
          <p:cNvPr id="8" name="รูปภาพ 7" descr="bss.svg.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720" y="4077072"/>
            <a:ext cx="1523810" cy="2472381"/>
          </a:xfrm>
          <a:prstGeom prst="rect">
            <a:avLst/>
          </a:prstGeom>
        </p:spPr>
      </p:pic>
      <p:pic>
        <p:nvPicPr>
          <p:cNvPr id="9" name="รูปภาพ 8" descr="drl.svg.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2320" y="1340768"/>
            <a:ext cx="1523810" cy="2487619"/>
          </a:xfrm>
          <a:prstGeom prst="rect">
            <a:avLst/>
          </a:prstGeom>
        </p:spPr>
      </p:pic>
      <p:pic>
        <p:nvPicPr>
          <p:cNvPr id="10" name="รูปภาพ 9" descr="out.svg.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52320" y="4005064"/>
            <a:ext cx="1523810" cy="2600000"/>
          </a:xfrm>
          <a:prstGeom prst="rect">
            <a:avLst/>
          </a:prstGeom>
        </p:spPr>
      </p:pic>
      <p:pic>
        <p:nvPicPr>
          <p:cNvPr id="11" name="รูปภาพ 10" descr="tcu.svg.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920" y="1412776"/>
            <a:ext cx="1523810" cy="2481905"/>
          </a:xfrm>
          <a:prstGeom prst="rect">
            <a:avLst/>
          </a:prstGeom>
        </p:spPr>
      </p:pic>
      <p:pic>
        <p:nvPicPr>
          <p:cNvPr id="12" name="รูปภาพ 11" descr="top.svg.m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520" y="1412776"/>
            <a:ext cx="1523810" cy="2600000"/>
          </a:xfrm>
          <a:prstGeom prst="rect">
            <a:avLst/>
          </a:prstGeom>
        </p:spPr>
      </p:pic>
      <p:pic>
        <p:nvPicPr>
          <p:cNvPr id="13" name="รูปภาพ 12" descr="tsm.svg.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2120" y="1412776"/>
            <a:ext cx="1523810" cy="2512381"/>
          </a:xfrm>
          <a:prstGeom prst="rect">
            <a:avLst/>
          </a:prstGeom>
        </p:spPr>
      </p:pic>
      <p:pic>
        <p:nvPicPr>
          <p:cNvPr id="14" name="รูปภาพ 13" descr="tss.svg.m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1720" y="1412776"/>
            <a:ext cx="1523810" cy="2472381"/>
          </a:xfrm>
          <a:prstGeom prst="rect">
            <a:avLst/>
          </a:prstGeom>
        </p:spPr>
      </p:pic>
      <p:pic>
        <p:nvPicPr>
          <p:cNvPr id="15" name="รูปภาพ 14" descr="lamloei2-A4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Gerber Panel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top.svg.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052736"/>
            <a:ext cx="3240360" cy="5532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2040" y="1268760"/>
            <a:ext cx="4009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/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ขนาดประมาณ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A4, A3</a:t>
            </a:r>
            <a:endParaRPr lang="th-TH" sz="4800" dirty="0" smtClean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Node32Pico Gerber Panel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7-05_2125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39" y="1196752"/>
            <a:ext cx="6978167" cy="244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3789040"/>
            <a:ext cx="70679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AutoNum type="arabicPeriod"/>
            </a:pP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ชื่อบอร์ด</a:t>
            </a:r>
          </a:p>
          <a:p>
            <a:pPr marL="914400" indent="-914400">
              <a:buAutoNum type="arabicPeriod"/>
            </a:pP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Fiducial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 2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จุด ควรจะไม่สมมาตรกัน</a:t>
            </a:r>
            <a:endParaRPr lang="en-US" sz="48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AutoNum type="arabicPeriod"/>
            </a:pP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ลูกศร</a:t>
            </a:r>
          </a:p>
          <a:p>
            <a:pPr marL="914400" indent="-914400">
              <a:buAutoNum type="arabicPeriod"/>
            </a:pP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ตำแหน่ง</a:t>
            </a:r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BOM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nodewifi-bo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231" y="1412776"/>
            <a:ext cx="8739257" cy="3888432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FT2PICO XY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8-07-05_2154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268760"/>
            <a:ext cx="5422171" cy="4763988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outp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124744"/>
            <a:ext cx="6696744" cy="5387193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Other .HEX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Testrun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ค่าใช้จ่าย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โดยประมาณ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4"/>
          <p:cNvSpPr txBox="1">
            <a:spLocks noGrp="1"/>
          </p:cNvSpPr>
          <p:nvPr>
            <p:ph idx="1"/>
          </p:nvPr>
        </p:nvSpPr>
        <p:spPr>
          <a:xfrm>
            <a:off x="457200" y="1406381"/>
            <a:ext cx="288091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BOM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Assembly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Stencil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Setup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Other</a:t>
            </a:r>
            <a:endParaRPr lang="th-TH" sz="48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ค่าใช้จ่าย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โดยประมาณ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4"/>
          <p:cNvSpPr txBox="1">
            <a:spLocks noGrp="1"/>
          </p:cNvSpPr>
          <p:nvPr>
            <p:ph idx="1"/>
          </p:nvPr>
        </p:nvSpPr>
        <p:spPr>
          <a:xfrm>
            <a:off x="35497" y="1268761"/>
            <a:ext cx="910850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PCB           - A *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จำนวน</a:t>
            </a: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panel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(สมมุติ</a:t>
            </a: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 5*20=100)</a:t>
            </a:r>
          </a:p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BOM          - B *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จำนวนบอร์ด (100)</a:t>
            </a:r>
            <a:endParaRPr lang="en-US" sz="40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Assembly   - ~50 *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จำนวนบอร์ด</a:t>
            </a:r>
            <a:endParaRPr lang="en-US" sz="40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Stencil(Frame) – C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ครั้งแรก 4500 ครั้งต่อไป 0</a:t>
            </a:r>
            <a:endParaRPr lang="en-US" sz="40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Setup	         -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ครั้งแรก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4000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ครั้งต่อไป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2000</a:t>
            </a:r>
            <a:endParaRPr lang="en-US" sz="40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AutoNum type="arabicPeriod"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Other  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       - ครั้งแรก 15-30 วัน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ครั้งต่อไป 1 วัน </a:t>
            </a:r>
            <a:endParaRPr lang="en-US" sz="4000" dirty="0" smtClean="0">
              <a:latin typeface="CordiaUPC" pitchFamily="34" charset="-34"/>
              <a:cs typeface="CordiaUPC" pitchFamily="34" charset="-34"/>
            </a:endParaRPr>
          </a:p>
          <a:p>
            <a:pPr marL="914400" indent="-914400">
              <a:buNone/>
            </a:pP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000" dirty="0" smtClean="0">
                <a:latin typeface="CordiaUPC" pitchFamily="34" charset="-34"/>
                <a:cs typeface="CordiaUPC" pitchFamily="34" charset="-34"/>
              </a:rPr>
              <a:t>                             @3000 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บอร์ดต่อวัน (ของ คิวงาน ซับซ้อน)</a:t>
            </a: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สามารถซื้อเอง หรือทางโรงงานซื้อ ผสมกันได้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เผื่อ 10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%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ของควรมาพร้อมกัน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ควรมีต้นแบบที่ทำงานได้ 1 ชิ้นงาน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สามารถนำอุปกรณ์มาเองได้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เอกสารประกอบการบรรยาย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th-TH" sz="3200" dirty="0" smtClean="0">
                <a:solidFill>
                  <a:schemeClr val="tx1">
                    <a:tint val="75000"/>
                  </a:schemeClr>
                </a:solidFill>
                <a:latin typeface="CordiaUPC" pitchFamily="34" charset="-34"/>
                <a:cs typeface="CordiaUPC" pitchFamily="34" charset="-34"/>
              </a:rPr>
              <a:t>ดาวน์โหลดได้ที่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github.com/lamloei/present2/20180706/</a:t>
            </a: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ติดตามได้ที่</a:t>
            </a: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https://www.facebook.com/lamloeicom</a:t>
            </a:r>
          </a:p>
          <a:p>
            <a:pPr lvl="0">
              <a:spcBef>
                <a:spcPct val="20000"/>
              </a:spcBef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lvl="0">
              <a:spcBef>
                <a:spcPct val="20000"/>
              </a:spcBef>
              <a:defRPr/>
            </a:pPr>
            <a:endParaRPr kumimoji="0" lang="th-TH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Break; 10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เราจะเขียนเอกสารกำกับนั้นอย่างไร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 </a:t>
            </a:r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วัน</a:t>
            </a:r>
          </a:p>
          <a:p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ลงมือทำ</a:t>
            </a:r>
          </a:p>
          <a:p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ลงรายละเอียดมากกว่า</a:t>
            </a:r>
          </a:p>
          <a:p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ราคา 3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,</a:t>
            </a:r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800 บาท</a:t>
            </a:r>
          </a:p>
          <a:p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สอบถามเพิ่มเติมภายหลังได้</a:t>
            </a:r>
          </a:p>
          <a:p>
            <a:r>
              <a:rPr lang="th-TH" sz="3600" dirty="0" err="1" smtClean="0">
                <a:latin typeface="CordiaUPC" pitchFamily="34" charset="-34"/>
                <a:cs typeface="CordiaUPC" pitchFamily="34" charset="-34"/>
              </a:rPr>
              <a:t>ทริค</a:t>
            </a:r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การทำเอกสารกำกับโรงงาน</a:t>
            </a:r>
            <a:endParaRPr lang="th-TH" sz="36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err="1" smtClean="0">
                <a:latin typeface="CordiaUPC" pitchFamily="34" charset="-34"/>
                <a:cs typeface="CordiaUPC" pitchFamily="34" charset="-34"/>
              </a:rPr>
              <a:t>คอร์สเรียน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PCB Eagle (Hand on)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899592" y="1052736"/>
            <a:ext cx="7797552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https://www.autodesk.com/products/eagle/overview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e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852936"/>
            <a:ext cx="8604448" cy="3502627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Download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251520" y="1412776"/>
            <a:ext cx="8712968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Present Eagle</a:t>
            </a:r>
          </a:p>
          <a:p>
            <a:r>
              <a:rPr lang="en-US" dirty="0" smtClean="0"/>
              <a:t>https://github.com/lamloei/present2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Gerber </a:t>
            </a:r>
            <a:r>
              <a:rPr lang="en-US" dirty="0" err="1" smtClean="0"/>
              <a:t>bv</a:t>
            </a:r>
            <a:endParaRPr lang="en-US" dirty="0" smtClean="0"/>
          </a:p>
          <a:p>
            <a:r>
              <a:rPr lang="en-US" dirty="0" smtClean="0"/>
              <a:t>https://sourceforge.net/projects/gerbv/files/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Eagle 7</a:t>
            </a:r>
          </a:p>
          <a:p>
            <a:r>
              <a:rPr lang="en-US" dirty="0" smtClean="0"/>
              <a:t>ftp://ftp.cadsoft.de/eagle/program/7.7/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th-TH" dirty="0" smtClean="0"/>
              <a:t>หรือ </a:t>
            </a:r>
            <a:r>
              <a:rPr lang="en-US" dirty="0" smtClean="0"/>
              <a:t>Eagle 9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https://www.autodesk.com/products/eagle/free-download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700809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sch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3140968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brd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6" name="ลูกศรขวา 5"/>
          <p:cNvSpPr/>
          <p:nvPr/>
        </p:nvSpPr>
        <p:spPr>
          <a:xfrm>
            <a:off x="3491880" y="18448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ลูกศรขวา 6"/>
          <p:cNvSpPr/>
          <p:nvPr/>
        </p:nvSpPr>
        <p:spPr>
          <a:xfrm>
            <a:off x="3491880" y="335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148064" y="1628800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bom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5148064" y="3140968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gerber</a:t>
            </a:r>
            <a:endParaRPr lang="en-US" dirty="0" smtClean="0"/>
          </a:p>
          <a:p>
            <a:pPr algn="ctr"/>
            <a:endParaRPr lang="th-TH" dirty="0"/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th-TH" sz="4800" b="1" noProof="0" dirty="0" smtClean="0">
                <a:latin typeface="CordiaUPC" pitchFamily="34" charset="-34"/>
                <a:cs typeface="CordiaUPC" pitchFamily="34" charset="-34"/>
              </a:rPr>
              <a:t>ไดอะแกรม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12" name="รูปภาพ 11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8064" y="4437112"/>
            <a:ext cx="12961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XY</a:t>
            </a:r>
            <a:endParaRPr lang="en-US" dirty="0" smtClean="0"/>
          </a:p>
          <a:p>
            <a:pPr algn="ctr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ทำไมถึงเลือกใช้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Eagle?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1916832"/>
            <a:ext cx="85475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AutoNum type="arabicPeriod"/>
            </a:pP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คนใช้เยอะ</a:t>
            </a:r>
          </a:p>
          <a:p>
            <a:pPr marL="914400" indent="-914400">
              <a:buAutoNum type="arabicPeriod"/>
            </a:pP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บอร์ดตัวอย่าง 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, 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Adafruit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, 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Sparkfun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 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Library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เยอะ</a:t>
            </a:r>
          </a:p>
          <a:p>
            <a:pPr marL="914400" indent="-914400">
              <a:buAutoNum type="arabicPeriod"/>
            </a:pP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Sch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B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rd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XML text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เข้าไปแก้ได้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 FAB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251520" y="1052736"/>
            <a:ext cx="8568952" cy="55446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https://oshpark.com/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https://pcbs.io/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https://www.seeedstudio.com/fusion_pcb.html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https://www.elecrow.com/pcb-prototyping.html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https://www.pcbway.com/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http://www.seegate15.com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https://www.facebook.com/LayerCircuit</a:t>
            </a:r>
          </a:p>
          <a:p>
            <a:pPr>
              <a:buNone/>
            </a:pP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http://www.allpcb.com/setinvite.aspx?inviteid=27397&amp;url=https://www.allpcb.com/online_quote.html</a:t>
            </a:r>
          </a:p>
          <a:p>
            <a:pPr>
              <a:buNone/>
            </a:pPr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 Software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https://www.autodesk.com/products/eagle</a:t>
            </a:r>
          </a:p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http://www.altium.com/</a:t>
            </a:r>
          </a:p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http://kicad-pcb.org/</a:t>
            </a:r>
          </a:p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https://circuits.io/pcb</a:t>
            </a:r>
          </a:p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https://easyeda.com/</a:t>
            </a:r>
          </a:p>
          <a:p>
            <a:pPr>
              <a:buNone/>
            </a:pP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https://www.rs-online.com/designspark/pcb-software</a:t>
            </a:r>
          </a:p>
          <a:p>
            <a:pPr>
              <a:buNone/>
            </a:pPr>
            <a:endParaRPr lang="en-US" sz="36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และโปรแกรมอื่นๆ</a:t>
            </a:r>
            <a:endParaRPr lang="th-TH" sz="36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Vendor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BOM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แหล่งซื้ออุปกรณ์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Mouser</a:t>
            </a:r>
          </a:p>
          <a:p>
            <a:r>
              <a:rPr lang="en-US" dirty="0" err="1" smtClean="0"/>
              <a:t>Digikey</a:t>
            </a:r>
            <a:endParaRPr lang="en-US" dirty="0" smtClean="0"/>
          </a:p>
          <a:p>
            <a:r>
              <a:rPr lang="en-US" dirty="0" smtClean="0"/>
              <a:t>RS</a:t>
            </a:r>
          </a:p>
          <a:p>
            <a:r>
              <a:rPr lang="en-US" dirty="0" smtClean="0"/>
              <a:t>ES</a:t>
            </a:r>
          </a:p>
          <a:p>
            <a:pPr>
              <a:buNone/>
            </a:pP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2.30 ชั่วโมง</a:t>
            </a:r>
            <a:endParaRPr lang="th-TH" sz="36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PCB Eagle (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บรรยาย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7-05_2304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269" y="1916832"/>
            <a:ext cx="8635731" cy="413160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734888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https://rs.componentsearchengine.com/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7-05_2305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060848"/>
            <a:ext cx="8244408" cy="329528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https://www.snapeda.com/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7-05_2307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700808"/>
            <a:ext cx="8532440" cy="4181621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https://th.rs-online.com/web/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h-TH" dirty="0" smtClean="0"/>
              <a:t>โปรแกรมที่ต้องใช้</a:t>
            </a:r>
            <a:endParaRPr lang="th-TH" dirty="0"/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Eagle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Gerbv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Notepad</a:t>
            </a:r>
          </a:p>
          <a:p>
            <a:pPr marL="514350" indent="-514350">
              <a:buAutoNum type="arabicPeriod"/>
            </a:pPr>
            <a:r>
              <a:rPr lang="en-US" dirty="0" smtClean="0"/>
              <a:t>Excel</a:t>
            </a:r>
          </a:p>
          <a:p>
            <a:pPr>
              <a:buNone/>
            </a:pP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Subscribe</a:t>
            </a:r>
            <a:endParaRPr lang="th-TH" dirty="0"/>
          </a:p>
        </p:txBody>
      </p:sp>
      <p:pic>
        <p:nvPicPr>
          <p:cNvPr id="5" name="รูปภาพ 4" descr="s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628800"/>
            <a:ext cx="4152900" cy="4629150"/>
          </a:xfrm>
          <a:prstGeom prst="rect">
            <a:avLst/>
          </a:prstGeom>
        </p:spPr>
      </p:pic>
      <p:pic>
        <p:nvPicPr>
          <p:cNvPr id="6" name="รูปภาพ 5" descr="p-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628800"/>
            <a:ext cx="4152900" cy="4619625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ftp://ftp.cadsoft.de/eagle/program/7.7/</a:t>
            </a:r>
            <a:endParaRPr lang="th-TH" sz="3600" dirty="0"/>
          </a:p>
        </p:txBody>
      </p:sp>
      <p:pic>
        <p:nvPicPr>
          <p:cNvPr id="5" name="รูปภาพ 4" descr="step-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8153400" cy="498157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Eagle Document</a:t>
            </a:r>
            <a:endParaRPr lang="th-TH" dirty="0"/>
          </a:p>
        </p:txBody>
      </p:sp>
      <p:pic>
        <p:nvPicPr>
          <p:cNvPr id="4" name="รูปภาพ 3" descr="step-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4914900" cy="3571875"/>
          </a:xfrm>
          <a:prstGeom prst="rect">
            <a:avLst/>
          </a:prstGeom>
        </p:spPr>
      </p:pic>
      <p:pic>
        <p:nvPicPr>
          <p:cNvPr id="5" name="รูปภาพ 4" descr="step-1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9100" y="4143375"/>
            <a:ext cx="4914900" cy="271462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https://sourceforge.net/projects/gerbv/files/</a:t>
            </a:r>
            <a:endParaRPr lang="th-TH" dirty="0"/>
          </a:p>
        </p:txBody>
      </p:sp>
      <p:pic>
        <p:nvPicPr>
          <p:cNvPr id="5" name="รูปภาพ 4" descr="gerbv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5184576" cy="2691673"/>
          </a:xfrm>
          <a:prstGeom prst="rect">
            <a:avLst/>
          </a:prstGeom>
        </p:spPr>
      </p:pic>
      <p:pic>
        <p:nvPicPr>
          <p:cNvPr id="6" name="รูปภาพ 5" descr="gerbv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346853"/>
            <a:ext cx="6588224" cy="3511147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594928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Eagle Control Panel</a:t>
            </a:r>
            <a:endParaRPr lang="th-TH" dirty="0"/>
          </a:p>
        </p:txBody>
      </p:sp>
      <p:pic>
        <p:nvPicPr>
          <p:cNvPr id="7" name="รูปภาพ 6" descr="step-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8084962" cy="4308823"/>
          </a:xfrm>
          <a:prstGeom prst="rect">
            <a:avLst/>
          </a:prstGeom>
        </p:spPr>
      </p:pic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Control Panel Menu</a:t>
            </a:r>
            <a:endParaRPr lang="th-TH" dirty="0"/>
          </a:p>
        </p:txBody>
      </p:sp>
      <p:pic>
        <p:nvPicPr>
          <p:cNvPr id="5" name="รูปภาพ 4" descr="controlpanel-menu-fil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556792"/>
            <a:ext cx="2095500" cy="1676400"/>
          </a:xfrm>
          <a:prstGeom prst="rect">
            <a:avLst/>
          </a:prstGeom>
        </p:spPr>
      </p:pic>
      <p:pic>
        <p:nvPicPr>
          <p:cNvPr id="6" name="รูปภาพ 5" descr="controlpanel-menu-view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556792"/>
            <a:ext cx="1743075" cy="1076325"/>
          </a:xfrm>
          <a:prstGeom prst="rect">
            <a:avLst/>
          </a:prstGeom>
        </p:spPr>
      </p:pic>
      <p:pic>
        <p:nvPicPr>
          <p:cNvPr id="7" name="รูปภาพ 6" descr="controlpanel-menu-option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556792"/>
            <a:ext cx="1552575" cy="1076325"/>
          </a:xfrm>
          <a:prstGeom prst="rect">
            <a:avLst/>
          </a:prstGeom>
        </p:spPr>
      </p:pic>
      <p:pic>
        <p:nvPicPr>
          <p:cNvPr id="8" name="รูปภาพ 7" descr="controlpanel-menu-windows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1556792"/>
            <a:ext cx="1847850" cy="447675"/>
          </a:xfrm>
          <a:prstGeom prst="rect">
            <a:avLst/>
          </a:prstGeom>
        </p:spPr>
      </p:pic>
      <p:pic>
        <p:nvPicPr>
          <p:cNvPr id="9" name="รูปภาพ 8" descr="controlpanel-menu-help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2204864"/>
            <a:ext cx="1704975" cy="1666875"/>
          </a:xfrm>
          <a:prstGeom prst="rect">
            <a:avLst/>
          </a:prstGeom>
        </p:spPr>
      </p:pic>
      <p:pic>
        <p:nvPicPr>
          <p:cNvPr id="10" name="รูปภาพ 9" descr="controlpanel-menu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3429000"/>
            <a:ext cx="4429125" cy="3200400"/>
          </a:xfrm>
          <a:prstGeom prst="rect">
            <a:avLst/>
          </a:prstGeom>
        </p:spPr>
      </p:pic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Lamloei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ทำเกี่ยวกับอะไร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600400"/>
          </a:xfrm>
        </p:spPr>
        <p:txBody>
          <a:bodyPr>
            <a:norm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หมวดหมู่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PCB/AC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สินค้า</a:t>
            </a:r>
          </a:p>
          <a:p>
            <a:pPr lvl="1"/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NodeWIFI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lvl="1"/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Node32s, Node32s Plus</a:t>
            </a:r>
          </a:p>
          <a:p>
            <a:pPr lvl="1"/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Node32Pico</a:t>
            </a:r>
            <a:endParaRPr lang="en-US" dirty="0">
              <a:latin typeface="CordiaUPC" pitchFamily="34" charset="-34"/>
              <a:cs typeface="CordiaUPC" pitchFamily="34" charset="-34"/>
            </a:endParaRPr>
          </a:p>
          <a:p>
            <a:pPr lvl="1"/>
            <a:r>
              <a:rPr lang="en-US" dirty="0" smtClean="0">
                <a:latin typeface="CordiaUPC" pitchFamily="34" charset="-34"/>
                <a:cs typeface="CordiaUPC" pitchFamily="34" charset="-34"/>
              </a:rPr>
              <a:t>FT2PICO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PCB/AC Form Factory</a:t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เอกสารกำกับโรงงาน 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PCB PCBA PCBC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Eagle Folder</a:t>
            </a:r>
            <a:endParaRPr lang="th-TH" dirty="0"/>
          </a:p>
        </p:txBody>
      </p:sp>
      <p:pic>
        <p:nvPicPr>
          <p:cNvPr id="5" name="รูปภาพ 4" descr="step-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556792"/>
            <a:ext cx="6972182" cy="3960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5589240"/>
            <a:ext cx="5198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C:\EAGLE-7.7.0</a:t>
            </a:r>
          </a:p>
          <a:p>
            <a:r>
              <a:rPr lang="en-US" dirty="0" smtClean="0"/>
              <a:t>C:\Users\admin\Documents\eagle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คำศัพท์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Folder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โฟลเดอร์ ซ้อนกันได้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Project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โฟลเดอร์สุดท้าย ที่ใช้เก็บ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sch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,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sch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- Schematic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ผังวงจรรวม แสดงการต่อขาอุปกรณ์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- Board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แผ่นวงจรรวม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bom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Bill of material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รายการอุปกรณ์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gerber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แบบพิมพ์เขียว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pcb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 สำหรับส่ง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โรงงานผลิต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XY -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แบบบอกตำแหน่งอุปกรณ์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dru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กฎโรงงานผลิต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cam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แปลง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brd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gerber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Via – (layer 44)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รูเจาะที่มีขอบ มีทองแดงเชื่อมระหว่างลายด้านบนกับด้านล่าง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Tent Via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– (layer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44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กำหนดด้วย </a:t>
            </a:r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dru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)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รูเจาะ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ที่ไม่มี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ขอบ มีทองแดงเชื่อมระหว่างลายด้านบนกับด้านล่าง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คำศัพท์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Pad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- (layer 44)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รูเจาะที่มีขอบ มีทองแดงเชื่อมระหว่างลายด้านบนกับ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ด้านล่าง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ที่มีขาอุปกรณ์ (หรือ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via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ที่มีขาอุปกรณ์)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Hole - (layer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45)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รูเจาะ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ที่ไม่มี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ขอบ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ไม่มีทองแดงเชื่อมบนล่าง</a:t>
            </a: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Not Installed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มีรายการอุปกรณ์ แต่ไม่ต้องใส่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inch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-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mil – 1/1000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en-US" sz="24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mm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มิลลิเมตร</a:t>
            </a:r>
          </a:p>
          <a:p>
            <a:r>
              <a:rPr lang="en-US" sz="2400" dirty="0" err="1" smtClean="0">
                <a:latin typeface="CordiaUPC" pitchFamily="34" charset="-34"/>
                <a:cs typeface="CordiaUPC" pitchFamily="34" charset="-34"/>
              </a:rPr>
              <a:t>mic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 –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1/1000 มิลลิเมตร</a:t>
            </a:r>
          </a:p>
          <a:p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จุดไข่ปลา – 1 จุด 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=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2.54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mm = 0.1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นิ้ว</a:t>
            </a:r>
            <a:endParaRPr lang="th-TH" sz="2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988840"/>
            <a:ext cx="2808312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Projects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573016"/>
            <a:ext cx="66717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4509120"/>
            <a:ext cx="6830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brd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3501008"/>
            <a:ext cx="8499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bom</a:t>
            </a:r>
            <a:endParaRPr lang="th-TH" dirty="0"/>
          </a:p>
        </p:txBody>
      </p:sp>
      <p:sp>
        <p:nvSpPr>
          <p:cNvPr id="7" name="ลูกศรขวา 6"/>
          <p:cNvSpPr/>
          <p:nvPr/>
        </p:nvSpPr>
        <p:spPr>
          <a:xfrm>
            <a:off x="3995936" y="371703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076056" y="4581128"/>
            <a:ext cx="11451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gerber</a:t>
            </a:r>
            <a:endParaRPr lang="th-TH" dirty="0"/>
          </a:p>
        </p:txBody>
      </p:sp>
      <p:sp>
        <p:nvSpPr>
          <p:cNvPr id="9" name="ลูกศรขวา 8"/>
          <p:cNvSpPr/>
          <p:nvPr/>
        </p:nvSpPr>
        <p:spPr>
          <a:xfrm>
            <a:off x="3995936" y="4725144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187624" y="3068960"/>
            <a:ext cx="122413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83568" y="2564904"/>
            <a:ext cx="237626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folder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347864" y="2924944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bom.ulp</a:t>
            </a:r>
            <a:endParaRPr lang="th-TH" dirty="0"/>
          </a:p>
        </p:txBody>
      </p:sp>
      <p:sp>
        <p:nvSpPr>
          <p:cNvPr id="15" name="TextBox 14"/>
          <p:cNvSpPr txBox="1"/>
          <p:nvPr/>
        </p:nvSpPr>
        <p:spPr>
          <a:xfrm>
            <a:off x="3347864" y="5157192"/>
            <a:ext cx="49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length.ulp, </a:t>
            </a:r>
            <a:r>
              <a:rPr lang="en-US" dirty="0" err="1" smtClean="0"/>
              <a:t>dru</a:t>
            </a:r>
            <a:r>
              <a:rPr lang="en-US" dirty="0" smtClean="0"/>
              <a:t>, </a:t>
            </a:r>
            <a:r>
              <a:rPr lang="en-US" dirty="0" smtClean="0"/>
              <a:t>cam   ,mount.ulp</a:t>
            </a:r>
            <a:endParaRPr lang="th-TH" dirty="0"/>
          </a:p>
        </p:txBody>
      </p:sp>
      <p:sp>
        <p:nvSpPr>
          <p:cNvPr id="16" name="ลูกศรขวา 15"/>
          <p:cNvSpPr/>
          <p:nvPr/>
        </p:nvSpPr>
        <p:spPr>
          <a:xfrm>
            <a:off x="6372200" y="371703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7020272" y="3501008"/>
            <a:ext cx="7146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xlsx</a:t>
            </a:r>
            <a:endParaRPr lang="th-TH" dirty="0"/>
          </a:p>
        </p:txBody>
      </p:sp>
      <p:sp>
        <p:nvSpPr>
          <p:cNvPr id="18" name="TextBox 17"/>
          <p:cNvSpPr txBox="1"/>
          <p:nvPr/>
        </p:nvSpPr>
        <p:spPr>
          <a:xfrm>
            <a:off x="899592" y="6093296"/>
            <a:ext cx="499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ชื่อไฟล์ </a:t>
            </a:r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กับชื่อไฟล์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ต้องเป็นชื่อเดียวกัน</a:t>
            </a:r>
            <a:endParaRPr lang="th-TH" dirty="0"/>
          </a:p>
        </p:txBody>
      </p:sp>
      <p:pic>
        <p:nvPicPr>
          <p:cNvPr id="19" name="รูปภาพ 18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60232" y="4581128"/>
            <a:ext cx="50206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xy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Examples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grove-relay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40768"/>
            <a:ext cx="8316416" cy="44321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 &gt; Get Started Now &gt; Select a file on your computer</a:t>
            </a:r>
            <a:endParaRPr lang="th-TH" dirty="0"/>
          </a:p>
        </p:txBody>
      </p:sp>
      <p:pic>
        <p:nvPicPr>
          <p:cNvPr id="4" name="รูปภาพ 3" descr="select_a_fil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772816"/>
            <a:ext cx="6991697" cy="451455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grove-relay-continu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88640"/>
            <a:ext cx="5446192" cy="2800734"/>
          </a:xfrm>
          <a:prstGeom prst="rect">
            <a:avLst/>
          </a:prstGeom>
        </p:spPr>
      </p:pic>
      <p:pic>
        <p:nvPicPr>
          <p:cNvPr id="5" name="รูปภาพ 4" descr="grove-relay-screen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144016"/>
            <a:ext cx="1946485" cy="6525344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899592" y="3789040"/>
            <a:ext cx="2880320" cy="1143000"/>
          </a:xfrm>
        </p:spPr>
        <p:txBody>
          <a:bodyPr/>
          <a:lstStyle/>
          <a:p>
            <a:r>
              <a:rPr lang="en-US" dirty="0" err="1" smtClean="0"/>
              <a:t>oshpark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02128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940152" y="260648"/>
            <a:ext cx="2880320" cy="1143000"/>
          </a:xfrm>
        </p:spPr>
        <p:txBody>
          <a:bodyPr/>
          <a:lstStyle/>
          <a:p>
            <a:r>
              <a:rPr lang="en-US" dirty="0" err="1" smtClean="0"/>
              <a:t>pcbs</a:t>
            </a:r>
            <a:endParaRPr lang="th-TH" dirty="0"/>
          </a:p>
        </p:txBody>
      </p:sp>
      <p:pic>
        <p:nvPicPr>
          <p:cNvPr id="4" name="รูปภาพ 3" descr="grove-relay-pcb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0"/>
            <a:ext cx="5079295" cy="6858000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524259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Copy </a:t>
            </a:r>
            <a:r>
              <a:rPr lang="en-US" sz="5400" dirty="0" smtClean="0"/>
              <a:t>Link 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https</a:t>
            </a:r>
            <a:r>
              <a:rPr lang="en-US" sz="5400" dirty="0" smtClean="0"/>
              <a:t>://www.allpcb.com/setinvite.aspx?inviteid=27397&amp;url=https://www.allpcb.com/online_quote.html</a:t>
            </a:r>
            <a:endParaRPr lang="th-TH" sz="5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7-05_2252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9144000" cy="5282281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PCB/AC</a:t>
            </a:r>
            <a:r>
              <a:rPr kumimoji="0" lang="en-US" sz="4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kumimoji="0" lang="th-TH" sz="4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คืออะไร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?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57200" y="1600200"/>
            <a:ext cx="84352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PCB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 (Printed Circuit Board) </a:t>
            </a:r>
            <a:r>
              <a:rPr kumimoji="0" lang="th-TH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-</a:t>
            </a:r>
            <a:r>
              <a:rPr kumimoji="0" lang="th-TH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 แผ่นลายทองแดง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PCBA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 (Printed Circuit Board Assembly) – </a:t>
            </a:r>
            <a:r>
              <a:rPr kumimoji="0" lang="th-TH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rdiaUPC" pitchFamily="34" charset="-34"/>
                <a:cs typeface="CordiaUPC" pitchFamily="34" charset="-34"/>
              </a:rPr>
              <a:t>แผ่นลายทองแดงที่บัดกรีอุปกรณ์แล้ว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*PCBC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(Printed Circuit Board Casing)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–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กล่อง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ใส่บอร์ด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อะคริลิค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th-TH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จ่ายด้วย </a:t>
            </a:r>
            <a:r>
              <a:rPr lang="en-US" sz="4800" dirty="0" err="1" smtClean="0">
                <a:latin typeface="CordiaUPC" pitchFamily="34" charset="-34"/>
                <a:cs typeface="CordiaUPC" pitchFamily="34" charset="-34"/>
              </a:rPr>
              <a:t>Paypal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สร้าง</a:t>
            </a:r>
            <a:r>
              <a:rPr lang="th-TH" sz="4800" dirty="0" err="1" smtClean="0">
                <a:latin typeface="CordiaUPC" pitchFamily="34" charset="-34"/>
                <a:cs typeface="CordiaUPC" pitchFamily="34" charset="-34"/>
              </a:rPr>
              <a:t>โปรเจค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New Project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wfolder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3686175" cy="5334000"/>
          </a:xfrm>
          <a:prstGeom prst="rect">
            <a:avLst/>
          </a:prstGeom>
        </p:spPr>
      </p:pic>
      <p:pic>
        <p:nvPicPr>
          <p:cNvPr id="5" name="รูปภาพ 4" descr="lab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1340768"/>
            <a:ext cx="4305300" cy="1400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6016" y="3356992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&gt; Schematic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Schematic</a:t>
            </a:r>
            <a:endParaRPr lang="th-TH" dirty="0"/>
          </a:p>
        </p:txBody>
      </p:sp>
      <p:pic>
        <p:nvPicPr>
          <p:cNvPr id="4" name="รูปภาพ 3" descr="lab2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060848"/>
            <a:ext cx="5953125" cy="441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412776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</a:t>
            </a:r>
            <a:r>
              <a:rPr lang="th-TH" dirty="0" smtClean="0"/>
              <a:t>ตั้งชื่อไฟล์ </a:t>
            </a:r>
            <a:r>
              <a:rPr lang="en-US" dirty="0" smtClean="0"/>
              <a:t>Schematic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Board</a:t>
            </a:r>
            <a:endParaRPr lang="th-TH" dirty="0"/>
          </a:p>
        </p:txBody>
      </p:sp>
      <p:pic>
        <p:nvPicPr>
          <p:cNvPr id="4" name="รูปภาพ 3" descr="lab2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196752"/>
            <a:ext cx="4914900" cy="1571625"/>
          </a:xfrm>
          <a:prstGeom prst="rect">
            <a:avLst/>
          </a:prstGeom>
        </p:spPr>
      </p:pic>
      <p:pic>
        <p:nvPicPr>
          <p:cNvPr id="5" name="รูปภาพ 4" descr="lab2-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196752"/>
            <a:ext cx="2514600" cy="962025"/>
          </a:xfrm>
          <a:prstGeom prst="rect">
            <a:avLst/>
          </a:prstGeom>
        </p:spPr>
      </p:pic>
      <p:pic>
        <p:nvPicPr>
          <p:cNvPr id="6" name="รูปภาพ 5" descr="lab2-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924945"/>
            <a:ext cx="6480720" cy="3453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633478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แล้วกดบันทึก</a:t>
            </a:r>
            <a:endParaRPr lang="th-TH" dirty="0"/>
          </a:p>
        </p:txBody>
      </p:sp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 2 </a:t>
            </a:r>
            <a:r>
              <a:rPr lang="th-TH" dirty="0" smtClean="0"/>
              <a:t>สร้าง </a:t>
            </a:r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ที่ชื่อเหมือนกัน อยู่ภายใต้ </a:t>
            </a:r>
            <a:r>
              <a:rPr lang="en-US" dirty="0" smtClean="0"/>
              <a:t>project </a:t>
            </a:r>
            <a:r>
              <a:rPr lang="th-TH" dirty="0" smtClean="0"/>
              <a:t>เดียวกัน</a:t>
            </a:r>
            <a:endParaRPr lang="th-TH" dirty="0"/>
          </a:p>
        </p:txBody>
      </p:sp>
      <p:pic>
        <p:nvPicPr>
          <p:cNvPr id="4" name="รูปภาพ 3" descr="lab2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348880"/>
            <a:ext cx="6912768" cy="2304256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843808" y="3933056"/>
            <a:ext cx="31683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Panel</a:t>
            </a:r>
            <a:endParaRPr lang="th-TH" dirty="0"/>
          </a:p>
        </p:txBody>
      </p:sp>
      <p:pic>
        <p:nvPicPr>
          <p:cNvPr id="4" name="รูปภาพ 3" descr="control-sch-brd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077072"/>
            <a:ext cx="8640960" cy="1819149"/>
          </a:xfrm>
          <a:prstGeom prst="rect">
            <a:avLst/>
          </a:prstGeom>
        </p:spPr>
      </p:pic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467544" y="1484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Schematic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467544" y="2780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Board</a:t>
            </a:r>
            <a:endParaRPr kumimoji="0" lang="th-TH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</a:t>
            </a:r>
            <a:endParaRPr lang="th-TH" dirty="0"/>
          </a:p>
        </p:txBody>
      </p:sp>
      <p:pic>
        <p:nvPicPr>
          <p:cNvPr id="4" name="ตัวยึดเนื้อหา 3" descr="sch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1191798"/>
            <a:ext cx="5789470" cy="4890958"/>
          </a:xfr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</a:t>
            </a:r>
            <a:endParaRPr lang="th-TH" dirty="0"/>
          </a:p>
        </p:txBody>
      </p:sp>
      <p:pic>
        <p:nvPicPr>
          <p:cNvPr id="4" name="รูปภาพ 3" descr="brd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96752"/>
            <a:ext cx="7393830" cy="5271447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Panel &gt; Options &gt; Directories… </a:t>
            </a:r>
            <a:endParaRPr lang="th-TH" dirty="0"/>
          </a:p>
        </p:txBody>
      </p:sp>
      <p:pic>
        <p:nvPicPr>
          <p:cNvPr id="4" name="รูปภาพ 3" descr="2017-08-25_2245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916832"/>
            <a:ext cx="1552381" cy="1076191"/>
          </a:xfrm>
          <a:prstGeom prst="rect">
            <a:avLst/>
          </a:prstGeom>
        </p:spPr>
      </p:pic>
      <p:pic>
        <p:nvPicPr>
          <p:cNvPr id="5" name="รูปภาพ 4" descr="2017-08-25_2246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916832"/>
            <a:ext cx="6161905" cy="2628572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3-15_00555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132856"/>
            <a:ext cx="2808312" cy="1872208"/>
          </a:xfrm>
          <a:prstGeom prst="rect">
            <a:avLst/>
          </a:prstGeom>
        </p:spPr>
      </p:pic>
      <p:pic>
        <p:nvPicPr>
          <p:cNvPr id="5" name="รูปภาพ 4" descr="2018-03-15_00564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916832"/>
            <a:ext cx="3138807" cy="2178508"/>
          </a:xfrm>
          <a:prstGeom prst="rect">
            <a:avLst/>
          </a:prstGeom>
        </p:spPr>
      </p:pic>
      <p:pic>
        <p:nvPicPr>
          <p:cNvPr id="6" name="รูปภาพ 5" descr="2018-03-15_00570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4653136"/>
            <a:ext cx="6180953" cy="1104762"/>
          </a:xfrm>
          <a:prstGeom prst="rect">
            <a:avLst/>
          </a:prstGeom>
        </p:spPr>
      </p:pic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เอกสารกำกับโรงงาน มีอะไรบ้าง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827584" y="5733256"/>
            <a:ext cx="216024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BOM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251520" y="3914800"/>
            <a:ext cx="3096344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(Schematic)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2987824" y="3933056"/>
            <a:ext cx="3096344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Gerber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6588224" y="5661248"/>
            <a:ext cx="216024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(OTHER)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12" name="รูปภาพ 11" descr="lamloei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395536" y="980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Schematic Gerber BOM 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XY OTHER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15" name="รูปภาพ 14" descr="2018-07-05_21054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200" y="1916832"/>
            <a:ext cx="2534390" cy="2232248"/>
          </a:xfrm>
          <a:prstGeom prst="rect">
            <a:avLst/>
          </a:prstGeom>
        </p:spPr>
      </p:pic>
      <p:sp>
        <p:nvSpPr>
          <p:cNvPr id="16" name="ชื่อเรื่อง 1"/>
          <p:cNvSpPr txBox="1">
            <a:spLocks/>
          </p:cNvSpPr>
          <p:nvPr/>
        </p:nvSpPr>
        <p:spPr>
          <a:xfrm>
            <a:off x="6047656" y="3933056"/>
            <a:ext cx="3096344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XY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</a:t>
            </a:r>
            <a:r>
              <a:rPr lang="en-US" dirty="0" smtClean="0"/>
              <a:t> Button  &amp; </a:t>
            </a:r>
            <a:r>
              <a:rPr lang="en-US" dirty="0" err="1" smtClean="0"/>
              <a:t>Brd</a:t>
            </a:r>
            <a:r>
              <a:rPr lang="en-US" dirty="0" smtClean="0"/>
              <a:t> Button</a:t>
            </a:r>
            <a:endParaRPr lang="th-TH" dirty="0"/>
          </a:p>
        </p:txBody>
      </p:sp>
      <p:pic>
        <p:nvPicPr>
          <p:cNvPr id="4" name="รูปภาพ 3" descr="2017-08-25_2305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340768"/>
            <a:ext cx="485714" cy="4676191"/>
          </a:xfrm>
          <a:prstGeom prst="rect">
            <a:avLst/>
          </a:prstGeom>
        </p:spPr>
      </p:pic>
      <p:pic>
        <p:nvPicPr>
          <p:cNvPr id="5" name="รูปภาพ 4" descr="2017-08-25_2306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136" y="1340768"/>
            <a:ext cx="438095" cy="5009524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</a:t>
            </a:r>
            <a:r>
              <a:rPr lang="th-TH" dirty="0" smtClean="0"/>
              <a:t>คัดลอก </a:t>
            </a:r>
            <a:r>
              <a:rPr lang="en-US" dirty="0" err="1" smtClean="0"/>
              <a:t>lbr</a:t>
            </a:r>
            <a:r>
              <a:rPr lang="en-US" dirty="0" smtClean="0"/>
              <a:t>, </a:t>
            </a:r>
            <a:r>
              <a:rPr lang="en-US" dirty="0" err="1" smtClean="0"/>
              <a:t>dru</a:t>
            </a:r>
            <a:r>
              <a:rPr lang="en-US" dirty="0" smtClean="0"/>
              <a:t>, cam</a:t>
            </a:r>
            <a:endParaRPr lang="th-TH" dirty="0"/>
          </a:p>
        </p:txBody>
      </p:sp>
      <p:pic>
        <p:nvPicPr>
          <p:cNvPr id="4" name="รูปภาพ 3" descr="lab3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4554019" cy="2592288"/>
          </a:xfrm>
          <a:prstGeom prst="rect">
            <a:avLst/>
          </a:prstGeom>
        </p:spPr>
      </p:pic>
      <p:pic>
        <p:nvPicPr>
          <p:cNvPr id="5" name="รูปภาพ 4" descr="lab3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221088"/>
            <a:ext cx="4320480" cy="2352590"/>
          </a:xfrm>
          <a:prstGeom prst="rect">
            <a:avLst/>
          </a:prstGeom>
        </p:spPr>
      </p:pic>
      <p:pic>
        <p:nvPicPr>
          <p:cNvPr id="6" name="รูปภาพ 5" descr="lab3-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008" y="1412776"/>
            <a:ext cx="4356992" cy="1701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3933056"/>
            <a:ext cx="4283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</a:t>
            </a:r>
            <a:r>
              <a:rPr lang="th-TH" dirty="0" smtClean="0"/>
              <a:t>ให้ลบเปลี่ยน หรือเปลี่ยน </a:t>
            </a:r>
            <a:r>
              <a:rPr lang="en-US" dirty="0" err="1" smtClean="0"/>
              <a:t>lbr</a:t>
            </a:r>
            <a:r>
              <a:rPr lang="th-TH" dirty="0" smtClean="0"/>
              <a:t> เดิมก่อน</a:t>
            </a:r>
            <a:br>
              <a:rPr lang="th-TH" dirty="0" smtClean="0"/>
            </a:br>
            <a:r>
              <a:rPr lang="th-TH" dirty="0" smtClean="0"/>
              <a:t>ปิดเปิด </a:t>
            </a:r>
            <a:r>
              <a:rPr lang="en-US" dirty="0" smtClean="0"/>
              <a:t>Eagle </a:t>
            </a:r>
            <a:r>
              <a:rPr lang="th-TH" dirty="0" smtClean="0"/>
              <a:t>ใหม่ หรือกด </a:t>
            </a:r>
            <a:r>
              <a:rPr lang="en-US" dirty="0" smtClean="0"/>
              <a:t>F5</a:t>
            </a:r>
            <a:endParaRPr lang="th-TH" dirty="0"/>
          </a:p>
        </p:txBody>
      </p:sp>
      <p:pic>
        <p:nvPicPr>
          <p:cNvPr id="8" name="รูปภาพ 7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panel </a:t>
            </a:r>
            <a:r>
              <a:rPr lang="th-TH" dirty="0" smtClean="0"/>
              <a:t>จะมีรายชื่อเพิ่มขึ้นมา</a:t>
            </a:r>
            <a:endParaRPr lang="th-TH" dirty="0"/>
          </a:p>
        </p:txBody>
      </p:sp>
      <p:pic>
        <p:nvPicPr>
          <p:cNvPr id="4" name="รูปภาพ 3" descr="lab3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3960440" cy="1296144"/>
          </a:xfrm>
          <a:prstGeom prst="rect">
            <a:avLst/>
          </a:prstGeom>
        </p:spPr>
      </p:pic>
      <p:pic>
        <p:nvPicPr>
          <p:cNvPr id="5" name="รูปภาพ 4" descr="lab3-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492896"/>
            <a:ext cx="3528392" cy="1768328"/>
          </a:xfrm>
          <a:prstGeom prst="rect">
            <a:avLst/>
          </a:prstGeom>
        </p:spPr>
      </p:pic>
      <p:pic>
        <p:nvPicPr>
          <p:cNvPr id="6" name="รูปภาพ 5" descr="lab3-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4293096"/>
            <a:ext cx="4320480" cy="2265927"/>
          </a:xfrm>
          <a:prstGeom prst="rect">
            <a:avLst/>
          </a:prstGeom>
        </p:spPr>
      </p:pic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all Libraries</a:t>
            </a:r>
            <a:endParaRPr lang="th-TH" dirty="0"/>
          </a:p>
        </p:txBody>
      </p:sp>
      <p:pic>
        <p:nvPicPr>
          <p:cNvPr id="4" name="รูปภาพ 3" descr="lab3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340768"/>
            <a:ext cx="4105275" cy="4181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5776" y="6021288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เปิดใช้เฉพาะเท่าที่จำเป็น จะทำงานเร็วกว่า</a:t>
            </a:r>
            <a:endParaRPr lang="th-TH" dirty="0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</a:t>
            </a:r>
            <a:r>
              <a:rPr lang="th-TH" dirty="0" smtClean="0"/>
              <a:t>สร้าง </a:t>
            </a:r>
            <a:r>
              <a:rPr lang="en-US" dirty="0" smtClean="0"/>
              <a:t>relay module</a:t>
            </a:r>
            <a:endParaRPr lang="th-TH" dirty="0"/>
          </a:p>
        </p:txBody>
      </p:sp>
      <p:pic>
        <p:nvPicPr>
          <p:cNvPr id="4" name="รูปภาพ 3" descr="lab4-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268760"/>
            <a:ext cx="7790835" cy="5092546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27784" y="188640"/>
            <a:ext cx="6707088" cy="8640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Lab4 Schematic &gt; Edit &gt; Add…</a:t>
            </a:r>
            <a:endParaRPr lang="th-TH" dirty="0"/>
          </a:p>
        </p:txBody>
      </p:sp>
      <p:pic>
        <p:nvPicPr>
          <p:cNvPr id="4" name="รูปภาพ 3" descr="lab4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32656"/>
            <a:ext cx="2286000" cy="1428750"/>
          </a:xfrm>
          <a:prstGeom prst="rect">
            <a:avLst/>
          </a:prstGeom>
        </p:spPr>
      </p:pic>
      <p:pic>
        <p:nvPicPr>
          <p:cNvPr id="5" name="รูปภาพ 4" descr="lab4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916832"/>
            <a:ext cx="8115620" cy="2143871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51520" y="292494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lab4-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4149080"/>
            <a:ext cx="2664296" cy="2492256"/>
          </a:xfrm>
          <a:prstGeom prst="rect">
            <a:avLst/>
          </a:prstGeom>
        </p:spPr>
      </p:pic>
      <p:pic>
        <p:nvPicPr>
          <p:cNvPr id="8" name="รูปภาพ 7" descr="lab4-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9792" y="4077072"/>
            <a:ext cx="2499669" cy="25471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8064" y="4869160"/>
            <a:ext cx="4248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/>
              <a:t>ถ้าเป็น </a:t>
            </a:r>
            <a:r>
              <a:rPr lang="en-US" sz="2400" dirty="0" smtClean="0"/>
              <a:t>Schematic </a:t>
            </a:r>
            <a:r>
              <a:rPr lang="th-TH" sz="2400" dirty="0" smtClean="0"/>
              <a:t>จะสนใจตัวสำคัญ</a:t>
            </a:r>
            <a:r>
              <a:rPr lang="th-TH" sz="2400" dirty="0" smtClean="0"/>
              <a:t>ก่อน</a:t>
            </a:r>
          </a:p>
          <a:p>
            <a:r>
              <a:rPr lang="th-TH" sz="2400" dirty="0" smtClean="0"/>
              <a:t>จุดเชื่อมต่ออุปกรณ์</a:t>
            </a:r>
          </a:p>
          <a:p>
            <a:r>
              <a:rPr lang="th-TH" sz="2400" dirty="0" smtClean="0"/>
              <a:t>.</a:t>
            </a:r>
          </a:p>
          <a:p>
            <a:r>
              <a:rPr lang="th-TH" sz="2400" dirty="0" smtClean="0"/>
              <a:t>ถ้าเป็น </a:t>
            </a:r>
            <a:r>
              <a:rPr lang="en-US" sz="2400" dirty="0" smtClean="0"/>
              <a:t>Board </a:t>
            </a:r>
            <a:r>
              <a:rPr lang="th-TH" sz="2400" dirty="0" smtClean="0"/>
              <a:t>จะสนใจตัวใหญ่ก่อน</a:t>
            </a:r>
            <a:endParaRPr lang="th-TH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43808" y="1052736"/>
            <a:ext cx="593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-Relay &gt; RELAY-DC5V</a:t>
            </a:r>
          </a:p>
        </p:txBody>
      </p:sp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6021288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เพิ่มอุปกรณ์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79512" y="1484784"/>
            <a:ext cx="86868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-Transistor &gt; s8050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-Resistors &gt; SMD-res-47k-0603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-Resistors &gt; SMD-res-470-0603 *2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-LED &gt; SMD-LED-0603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-Diode &gt; SMD 1N4148 </a:t>
            </a:r>
            <a:r>
              <a:rPr lang="th-TH" dirty="0" smtClean="0"/>
              <a:t>(</a:t>
            </a:r>
            <a:r>
              <a:rPr lang="en-US" dirty="0" smtClean="0"/>
              <a:t>LL-34)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-IC &gt; PMIC-CJT1117-5.0(SOT223)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Seeed</a:t>
            </a:r>
            <a:r>
              <a:rPr lang="en-US" dirty="0" smtClean="0"/>
              <a:t>-Capacitor &gt; 10uf 6.3v 0603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Adafruit</a:t>
            </a:r>
            <a:r>
              <a:rPr lang="en-US" dirty="0" smtClean="0"/>
              <a:t> &gt; PINHD-1x3 &gt; PINHD-1x3*2</a:t>
            </a:r>
          </a:p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SparkFun</a:t>
            </a:r>
            <a:r>
              <a:rPr lang="en-US" dirty="0" smtClean="0"/>
              <a:t>-Aesthetics &gt; FRAME-A4L</a:t>
            </a:r>
            <a:endParaRPr lang="th-TH" dirty="0" smtClean="0"/>
          </a:p>
          <a:p>
            <a:endParaRPr lang="th-TH" dirty="0"/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</a:t>
            </a:r>
            <a:r>
              <a:rPr lang="th-TH" dirty="0" smtClean="0"/>
              <a:t>เรียงอุปกรณ์</a:t>
            </a:r>
            <a:endParaRPr lang="th-TH" dirty="0"/>
          </a:p>
        </p:txBody>
      </p:sp>
      <p:pic>
        <p:nvPicPr>
          <p:cNvPr id="4" name="รูปภาพ 3" descr="lab5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8296275" cy="52482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lab5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980728"/>
            <a:ext cx="6238875" cy="4886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6021288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สามารถลงได้ทีละอุปกรณ์ได้</a:t>
            </a:r>
            <a:endParaRPr lang="th-TH" dirty="0"/>
          </a:p>
        </p:txBody>
      </p:sp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</a:t>
            </a:r>
            <a:r>
              <a:rPr lang="th-TH" dirty="0" smtClean="0"/>
              <a:t>ลากเส้นโดยใช้ </a:t>
            </a:r>
            <a:r>
              <a:rPr lang="en-US" dirty="0" smtClean="0"/>
              <a:t>Net</a:t>
            </a:r>
            <a:endParaRPr lang="th-TH" dirty="0"/>
          </a:p>
        </p:txBody>
      </p:sp>
      <p:pic>
        <p:nvPicPr>
          <p:cNvPr id="5" name="รูปภาพ 4" descr="lab6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8107804" cy="346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5661248"/>
            <a:ext cx="793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&gt; ADD &gt; </a:t>
            </a:r>
            <a:r>
              <a:rPr lang="en-US" dirty="0" err="1" smtClean="0"/>
              <a:t>SparkFun-PowerSymbols</a:t>
            </a:r>
            <a:r>
              <a:rPr lang="en-US" dirty="0" smtClean="0"/>
              <a:t> &gt; VCC, 5V, GND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8-03-15_0101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700808"/>
            <a:ext cx="6480720" cy="4980194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ทำเป็นสินค้า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เรียงอุปกรณ์บนบอร์ด</a:t>
            </a:r>
            <a:endParaRPr lang="th-TH" dirty="0"/>
          </a:p>
        </p:txBody>
      </p:sp>
      <p:pic>
        <p:nvPicPr>
          <p:cNvPr id="4" name="รูปภาพ 3" descr="lab6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7734300" cy="41814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</a:t>
            </a:r>
            <a:endParaRPr lang="th-TH" dirty="0"/>
          </a:p>
        </p:txBody>
      </p:sp>
      <p:pic>
        <p:nvPicPr>
          <p:cNvPr id="4" name="รูปภาพ 3" descr="lab6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124744"/>
            <a:ext cx="2317229" cy="5545181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6" name="ตัวยึดเนื้อหา 2"/>
          <p:cNvSpPr>
            <a:spLocks noGrp="1"/>
          </p:cNvSpPr>
          <p:nvPr>
            <p:ph idx="1"/>
          </p:nvPr>
        </p:nvSpPr>
        <p:spPr>
          <a:xfrm>
            <a:off x="4355976" y="1169368"/>
            <a:ext cx="4402832" cy="542798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1 ลายทองแดงด้านบน</a:t>
            </a: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16 ลายทองแดงด้านล่าง</a:t>
            </a: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19 จุดเชื่อมที่ยังไม่ได้เดินลายทองแดง</a:t>
            </a:r>
            <a:endParaRPr lang="th-TH" sz="24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20 ขอบบอร์ด</a:t>
            </a: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21 สกรีนขาวด้านบน</a:t>
            </a: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22 สกรีนขาวด้านล่าง</a:t>
            </a:r>
          </a:p>
          <a:p>
            <a:pPr>
              <a:buNone/>
            </a:pP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48</a:t>
            </a:r>
            <a:r>
              <a:rPr lang="en-US" sz="2400" dirty="0" smtClean="0">
                <a:latin typeface="CordiaUPC" pitchFamily="34" charset="-34"/>
                <a:cs typeface="CordiaUPC" pitchFamily="34" charset="-34"/>
              </a:rPr>
              <a:t>, 51, 52 </a:t>
            </a:r>
            <a:r>
              <a:rPr lang="th-TH" sz="2400" dirty="0" smtClean="0">
                <a:latin typeface="CordiaUPC" pitchFamily="34" charset="-34"/>
                <a:cs typeface="CordiaUPC" pitchFamily="34" charset="-34"/>
              </a:rPr>
              <a:t>คอมเม้น</a:t>
            </a:r>
            <a:endParaRPr lang="th-TH" sz="24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ลากเส้น </a:t>
            </a:r>
            <a:r>
              <a:rPr lang="en-US" dirty="0" smtClean="0"/>
              <a:t>Route</a:t>
            </a:r>
            <a:endParaRPr lang="th-TH" dirty="0"/>
          </a:p>
        </p:txBody>
      </p:sp>
      <p:pic>
        <p:nvPicPr>
          <p:cNvPr id="5" name="รูปภาพ 4" descr="lab6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628800"/>
            <a:ext cx="7308304" cy="3424843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ใส่ </a:t>
            </a:r>
            <a:r>
              <a:rPr lang="en-US" dirty="0" smtClean="0"/>
              <a:t>Ground Plane</a:t>
            </a:r>
            <a:endParaRPr lang="th-TH" dirty="0"/>
          </a:p>
        </p:txBody>
      </p:sp>
      <p:pic>
        <p:nvPicPr>
          <p:cNvPr id="5" name="รูปภาพ 4" descr="lab9-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75" y="1566862"/>
            <a:ext cx="7715250" cy="3724275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899592" y="4149080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611560" y="5013176"/>
            <a:ext cx="43204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ตรวจลากครบทุกเส้น </a:t>
            </a:r>
            <a:r>
              <a:rPr lang="en-US" dirty="0" smtClean="0"/>
              <a:t>length.ulp</a:t>
            </a:r>
            <a:endParaRPr lang="th-TH" dirty="0"/>
          </a:p>
        </p:txBody>
      </p:sp>
      <p:pic>
        <p:nvPicPr>
          <p:cNvPr id="4" name="รูปภาพ 3" descr="lab6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24744"/>
            <a:ext cx="2076450" cy="4019550"/>
          </a:xfrm>
          <a:prstGeom prst="rect">
            <a:avLst/>
          </a:prstGeom>
        </p:spPr>
      </p:pic>
      <p:pic>
        <p:nvPicPr>
          <p:cNvPr id="5" name="รูปภาพ 4" descr="lab6-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196752"/>
            <a:ext cx="2952327" cy="2187084"/>
          </a:xfrm>
          <a:prstGeom prst="rect">
            <a:avLst/>
          </a:prstGeom>
        </p:spPr>
      </p:pic>
      <p:pic>
        <p:nvPicPr>
          <p:cNvPr id="6" name="รูปภาพ 5" descr="lab6-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1196752"/>
            <a:ext cx="2732069" cy="2160240"/>
          </a:xfrm>
          <a:prstGeom prst="rect">
            <a:avLst/>
          </a:prstGeom>
        </p:spPr>
      </p:pic>
      <p:pic>
        <p:nvPicPr>
          <p:cNvPr id="7" name="รูปภาพ 6" descr="lab6-8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784" y="3501007"/>
            <a:ext cx="3672408" cy="3192547"/>
          </a:xfrm>
          <a:prstGeom prst="rect">
            <a:avLst/>
          </a:prstGeom>
        </p:spPr>
      </p:pic>
      <p:sp>
        <p:nvSpPr>
          <p:cNvPr id="8" name="วงรี 7"/>
          <p:cNvSpPr/>
          <p:nvPr/>
        </p:nvSpPr>
        <p:spPr>
          <a:xfrm>
            <a:off x="4860032" y="3717032"/>
            <a:ext cx="1224136" cy="2376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 </a:t>
            </a:r>
            <a:r>
              <a:rPr lang="en-US" dirty="0" smtClean="0"/>
              <a:t>DRU oshpark-2layer.dru</a:t>
            </a:r>
            <a:endParaRPr lang="th-TH" dirty="0"/>
          </a:p>
        </p:txBody>
      </p:sp>
      <p:pic>
        <p:nvPicPr>
          <p:cNvPr id="4" name="รูปภาพ 3" descr="lab8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196752"/>
            <a:ext cx="542925" cy="542925"/>
          </a:xfrm>
          <a:prstGeom prst="rect">
            <a:avLst/>
          </a:prstGeom>
        </p:spPr>
      </p:pic>
      <p:pic>
        <p:nvPicPr>
          <p:cNvPr id="5" name="รูปภาพ 4" descr="lab8-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1196752"/>
            <a:ext cx="3168351" cy="1834510"/>
          </a:xfrm>
          <a:prstGeom prst="rect">
            <a:avLst/>
          </a:prstGeom>
        </p:spPr>
      </p:pic>
      <p:pic>
        <p:nvPicPr>
          <p:cNvPr id="6" name="รูปภาพ 5" descr="lab8-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5413" y="3068960"/>
            <a:ext cx="6573470" cy="3789040"/>
          </a:xfrm>
          <a:prstGeom prst="rect">
            <a:avLst/>
          </a:prstGeom>
        </p:spPr>
      </p:pic>
      <p:sp>
        <p:nvSpPr>
          <p:cNvPr id="7" name="วงรี 6"/>
          <p:cNvSpPr/>
          <p:nvPr/>
        </p:nvSpPr>
        <p:spPr>
          <a:xfrm>
            <a:off x="3995936" y="4581128"/>
            <a:ext cx="216024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3707904" y="6165304"/>
            <a:ext cx="244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ต้องไม่มี </a:t>
            </a:r>
            <a:r>
              <a:rPr lang="en-US" dirty="0" smtClean="0"/>
              <a:t>Error </a:t>
            </a:r>
            <a:r>
              <a:rPr lang="th-TH" dirty="0" smtClean="0"/>
              <a:t>ขึ้นมา</a:t>
            </a:r>
            <a:endParaRPr lang="th-TH" dirty="0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คลิกปุ่ม </a:t>
            </a:r>
            <a:r>
              <a:rPr lang="en-US" dirty="0" smtClean="0"/>
              <a:t>CAM Processor</a:t>
            </a:r>
            <a:endParaRPr lang="th-TH" dirty="0"/>
          </a:p>
        </p:txBody>
      </p:sp>
      <p:pic>
        <p:nvPicPr>
          <p:cNvPr id="5" name="รูปภาพ 4" descr="lab9-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196752"/>
            <a:ext cx="7639050" cy="5372100"/>
          </a:xfrm>
          <a:prstGeom prst="rect">
            <a:avLst/>
          </a:prstGeom>
        </p:spPr>
      </p:pic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&gt; Open &gt; Job…</a:t>
            </a:r>
            <a:endParaRPr lang="th-TH" dirty="0"/>
          </a:p>
        </p:txBody>
      </p:sp>
      <p:pic>
        <p:nvPicPr>
          <p:cNvPr id="4" name="รูปภาพ 3" descr="lab9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84784"/>
            <a:ext cx="2952328" cy="1981200"/>
          </a:xfrm>
          <a:prstGeom prst="rect">
            <a:avLst/>
          </a:prstGeom>
        </p:spPr>
      </p:pic>
      <p:pic>
        <p:nvPicPr>
          <p:cNvPr id="5" name="รูปภาพ 4" descr="lab9-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1484784"/>
            <a:ext cx="5665093" cy="4410075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 File</a:t>
            </a:r>
            <a:endParaRPr lang="th-TH" dirty="0"/>
          </a:p>
        </p:txBody>
      </p:sp>
      <p:pic>
        <p:nvPicPr>
          <p:cNvPr id="4" name="รูปภาพ 3" descr="lab9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343025"/>
            <a:ext cx="5619750" cy="551497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ตรวจด้วย </a:t>
            </a:r>
            <a:r>
              <a:rPr lang="en-US" dirty="0" err="1" smtClean="0"/>
              <a:t>Gerbv</a:t>
            </a:r>
            <a:endParaRPr lang="th-TH" dirty="0"/>
          </a:p>
        </p:txBody>
      </p:sp>
      <p:pic>
        <p:nvPicPr>
          <p:cNvPr id="4" name="รูปภาพ 3" descr="lab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484784"/>
            <a:ext cx="8532440" cy="4547303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ตามสไตล์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Maker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คืออะไร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484784"/>
            <a:ext cx="6421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ผู้ประดิษฐ์ผลิตภัณฑ์ ตอบโจทย์ตัวเอง</a:t>
            </a: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2780928"/>
            <a:ext cx="60981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SME –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ร้านข้าวแกง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START UP –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อาหารตามสั่ง</a:t>
            </a:r>
          </a:p>
          <a:p>
            <a:pPr marL="914400" indent="-914400">
              <a:buAutoNum type="arabicPeriod"/>
            </a:pP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MAKER – </a:t>
            </a:r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ซื้อของมาทำกินเอง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cam file</a:t>
            </a:r>
            <a:endParaRPr lang="th-TH" dirty="0"/>
          </a:p>
        </p:txBody>
      </p:sp>
      <p:pic>
        <p:nvPicPr>
          <p:cNvPr id="4" name="รูปภาพ 3" descr="lab9-7.tif"/>
          <p:cNvPicPr>
            <a:picLocks noChangeAspect="1"/>
          </p:cNvPicPr>
          <p:nvPr/>
        </p:nvPicPr>
        <p:blipFill>
          <a:blip r:embed="rId2" cstate="print"/>
          <a:srcRect l="2159" t="18480" b="5179"/>
          <a:stretch>
            <a:fillRect/>
          </a:stretch>
        </p:blipFill>
        <p:spPr>
          <a:xfrm>
            <a:off x="395535" y="2132856"/>
            <a:ext cx="8535725" cy="3744416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11 BOM File</a:t>
            </a:r>
            <a:endParaRPr lang="th-TH" dirty="0"/>
          </a:p>
        </p:txBody>
      </p:sp>
      <p:pic>
        <p:nvPicPr>
          <p:cNvPr id="4" name="รูปภาพ 3" descr="lab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40768"/>
            <a:ext cx="3286125" cy="4257675"/>
          </a:xfrm>
          <a:prstGeom prst="rect">
            <a:avLst/>
          </a:prstGeom>
        </p:spPr>
      </p:pic>
      <p:pic>
        <p:nvPicPr>
          <p:cNvPr id="5" name="รูปภาพ 4" descr="lab11-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1340768"/>
            <a:ext cx="4848771" cy="3591970"/>
          </a:xfrm>
          <a:prstGeom prst="rect">
            <a:avLst/>
          </a:prstGeom>
        </p:spPr>
      </p:pic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เลือก </a:t>
            </a:r>
            <a:r>
              <a:rPr lang="en-US" dirty="0" smtClean="0"/>
              <a:t>CSV </a:t>
            </a:r>
            <a:r>
              <a:rPr lang="th-TH" dirty="0" smtClean="0"/>
              <a:t>แล้ว </a:t>
            </a:r>
            <a:r>
              <a:rPr lang="en-US" dirty="0" smtClean="0"/>
              <a:t>Save</a:t>
            </a:r>
            <a:endParaRPr lang="th-TH" dirty="0"/>
          </a:p>
        </p:txBody>
      </p:sp>
      <p:pic>
        <p:nvPicPr>
          <p:cNvPr id="4" name="รูปภาพ 3" descr="lab11-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8763322" cy="3790044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sep=;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เปิดไฟล์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th-TH" dirty="0" smtClean="0"/>
              <a:t>ด้วย </a:t>
            </a:r>
            <a:r>
              <a:rPr lang="en-US" dirty="0" smtClean="0"/>
              <a:t>Notepad</a:t>
            </a:r>
          </a:p>
          <a:p>
            <a:r>
              <a:rPr lang="th-TH" dirty="0" smtClean="0"/>
              <a:t>พิมพ์ </a:t>
            </a:r>
            <a:r>
              <a:rPr lang="en-US" dirty="0" smtClean="0"/>
              <a:t>sep=; </a:t>
            </a:r>
            <a:r>
              <a:rPr lang="th-TH" dirty="0" smtClean="0"/>
              <a:t>ในบรรทัดแรก</a:t>
            </a:r>
            <a:endParaRPr lang="th-TH" dirty="0"/>
          </a:p>
        </p:txBody>
      </p:sp>
      <p:pic>
        <p:nvPicPr>
          <p:cNvPr id="4" name="รูปภาพ 3" descr="lab11-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924944"/>
            <a:ext cx="8189385" cy="2445281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เปิด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th-TH" dirty="0" smtClean="0"/>
              <a:t>ด้วย </a:t>
            </a:r>
            <a:r>
              <a:rPr lang="en-US" dirty="0" smtClean="0"/>
              <a:t>Excel</a:t>
            </a:r>
            <a:endParaRPr lang="th-TH" dirty="0"/>
          </a:p>
        </p:txBody>
      </p:sp>
      <p:pic>
        <p:nvPicPr>
          <p:cNvPr id="4" name="รูปภาพ 3" descr="lab11-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844824"/>
            <a:ext cx="7877175" cy="4314825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Lab12 </a:t>
            </a:r>
            <a:r>
              <a:rPr lang="th-TH" dirty="0" smtClean="0"/>
              <a:t>เปิด </a:t>
            </a:r>
            <a:r>
              <a:rPr lang="en-US" dirty="0" err="1" smtClean="0"/>
              <a:t>bom</a:t>
            </a:r>
            <a:r>
              <a:rPr lang="en-US" dirty="0" smtClean="0"/>
              <a:t> template</a:t>
            </a:r>
            <a:endParaRPr lang="th-TH" dirty="0"/>
          </a:p>
        </p:txBody>
      </p:sp>
      <p:pic>
        <p:nvPicPr>
          <p:cNvPr id="4" name="รูปภาพ 3" descr="lab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8499105" cy="4207704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8172400" y="5589240"/>
            <a:ext cx="64807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Lab13 </a:t>
            </a:r>
            <a:r>
              <a:rPr lang="th-TH" dirty="0" smtClean="0"/>
              <a:t>ค้นหา </a:t>
            </a:r>
            <a:r>
              <a:rPr lang="en-US" dirty="0" err="1" smtClean="0"/>
              <a:t>bom</a:t>
            </a:r>
            <a:endParaRPr lang="th-TH" dirty="0"/>
          </a:p>
        </p:txBody>
      </p:sp>
      <p:pic>
        <p:nvPicPr>
          <p:cNvPr id="4" name="รูปภาพ 3" descr="lab13.tif"/>
          <p:cNvPicPr>
            <a:picLocks noChangeAspect="1"/>
          </p:cNvPicPr>
          <p:nvPr/>
        </p:nvPicPr>
        <p:blipFill>
          <a:blip r:embed="rId2" cstate="print"/>
          <a:srcRect b="27499"/>
          <a:stretch>
            <a:fillRect/>
          </a:stretch>
        </p:blipFill>
        <p:spPr>
          <a:xfrm>
            <a:off x="1691680" y="1340768"/>
            <a:ext cx="5760640" cy="5382684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3131840" y="6237312"/>
            <a:ext cx="252028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6660232" y="3933056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3491880" y="3140968"/>
            <a:ext cx="223224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วงรี 7"/>
          <p:cNvSpPr/>
          <p:nvPr/>
        </p:nvSpPr>
        <p:spPr>
          <a:xfrm>
            <a:off x="6092552" y="2933328"/>
            <a:ext cx="165618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Bom.xlsx</a:t>
            </a:r>
            <a:endParaRPr lang="th-TH" dirty="0"/>
          </a:p>
        </p:txBody>
      </p:sp>
      <p:pic>
        <p:nvPicPr>
          <p:cNvPr id="4" name="รูปภาพ 3" descr="lab13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257104"/>
            <a:ext cx="8640960" cy="2514667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34888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Board &gt; File &gt; run </a:t>
            </a:r>
            <a:r>
              <a:rPr lang="en-US" dirty="0" err="1" smtClean="0"/>
              <a:t>ulp</a:t>
            </a:r>
            <a:r>
              <a:rPr lang="en-US" dirty="0" smtClean="0"/>
              <a:t>… &gt; mount.ulp</a:t>
            </a:r>
            <a:endParaRPr lang="th-TH" dirty="0"/>
          </a:p>
        </p:txBody>
      </p:sp>
      <p:pic>
        <p:nvPicPr>
          <p:cNvPr id="4" name="รูปภาพ 3" descr="2018-07-05_2154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340768"/>
            <a:ext cx="5668040" cy="4980012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สรุป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158417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Project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3284984"/>
            <a:ext cx="7920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475656" y="4653136"/>
            <a:ext cx="7920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brd</a:t>
            </a:r>
            <a:endParaRPr lang="en-US" dirty="0" smtClean="0"/>
          </a:p>
        </p:txBody>
      </p:sp>
      <p:sp>
        <p:nvSpPr>
          <p:cNvPr id="9" name="ลูกศรขวา 8"/>
          <p:cNvSpPr/>
          <p:nvPr/>
        </p:nvSpPr>
        <p:spPr>
          <a:xfrm>
            <a:off x="3419872" y="486916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ขวา 9"/>
          <p:cNvSpPr/>
          <p:nvPr/>
        </p:nvSpPr>
        <p:spPr>
          <a:xfrm>
            <a:off x="3419872" y="342900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4355976" y="3284984"/>
            <a:ext cx="1872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bom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355976" y="4725144"/>
            <a:ext cx="1872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gerber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5877272"/>
            <a:ext cx="355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</a:t>
            </a:r>
            <a:r>
              <a:rPr lang="en-US" dirty="0" smtClean="0"/>
              <a:t> </a:t>
            </a:r>
            <a:r>
              <a:rPr lang="th-TH" dirty="0" smtClean="0"/>
              <a:t>กับ </a:t>
            </a:r>
            <a:r>
              <a:rPr lang="en-US" dirty="0" err="1" smtClean="0"/>
              <a:t>brd</a:t>
            </a:r>
            <a:r>
              <a:rPr lang="en-US" dirty="0" smtClean="0"/>
              <a:t> </a:t>
            </a:r>
            <a:r>
              <a:rPr lang="th-TH" dirty="0" smtClean="0"/>
              <a:t>ต้องเป็นชื่อเดียวกัน</a:t>
            </a:r>
            <a:endParaRPr lang="th-TH" dirty="0"/>
          </a:p>
        </p:txBody>
      </p:sp>
      <p:pic>
        <p:nvPicPr>
          <p:cNvPr id="14" name="รูปภาพ 1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4208" y="4725144"/>
            <a:ext cx="1872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XY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เอกสารกำกับโรงงาน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PCBA ?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279" y="2147372"/>
            <a:ext cx="7132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/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เอกสารสั่งโรงงานให้กระทำ หรือไม่กระทำ </a:t>
            </a:r>
          </a:p>
          <a:p>
            <a:pPr marL="914400" indent="-914400"/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ตามแบบที่คุณกำหนด</a:t>
            </a:r>
          </a:p>
        </p:txBody>
      </p:sp>
      <p:pic>
        <p:nvPicPr>
          <p:cNvPr id="6" name="รูปภาพ 5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บอร์ดมีขนาดเล็ก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0"/>
            <a:ext cx="4920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 &gt; New</a:t>
            </a:r>
          </a:p>
          <a:p>
            <a:r>
              <a:rPr lang="en-US" dirty="0" smtClean="0"/>
              <a:t>Edit &gt; Paste</a:t>
            </a:r>
          </a:p>
          <a:p>
            <a:r>
              <a:rPr lang="en-US" dirty="0" smtClean="0"/>
              <a:t>Wire &gt; layer 46 width: 0 </a:t>
            </a:r>
            <a:r>
              <a:rPr lang="th-TH" dirty="0" smtClean="0"/>
              <a:t>เพื่อแบ่งช่อง</a:t>
            </a:r>
          </a:p>
          <a:p>
            <a:r>
              <a:rPr lang="th-TH" dirty="0" smtClean="0"/>
              <a:t>แล้วบันทึก </a:t>
            </a:r>
            <a:r>
              <a:rPr lang="en-US" dirty="0" smtClean="0"/>
              <a:t>switch2032-panel.brd</a:t>
            </a:r>
          </a:p>
          <a:p>
            <a:endParaRPr lang="th-TH" dirty="0"/>
          </a:p>
        </p:txBody>
      </p:sp>
      <p:pic>
        <p:nvPicPr>
          <p:cNvPr id="6" name="รูปภาพ 5" descr="2017-07-06_1638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132856"/>
            <a:ext cx="6714286" cy="4504762"/>
          </a:xfrm>
          <a:prstGeom prst="rect">
            <a:avLst/>
          </a:prstGeom>
        </p:spPr>
      </p:pic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260648"/>
            <a:ext cx="219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สร้าง </a:t>
            </a:r>
            <a:r>
              <a:rPr lang="en-US" dirty="0" err="1" smtClean="0"/>
              <a:t>gerber</a:t>
            </a:r>
            <a:r>
              <a:rPr lang="en-US" dirty="0" smtClean="0"/>
              <a:t> </a:t>
            </a:r>
            <a:r>
              <a:rPr lang="th-TH" dirty="0" smtClean="0"/>
              <a:t>ใหม่</a:t>
            </a:r>
            <a:endParaRPr lang="th-TH" dirty="0"/>
          </a:p>
        </p:txBody>
      </p:sp>
      <p:pic>
        <p:nvPicPr>
          <p:cNvPr id="5" name="รูปภาพ 4" descr="0cd031c880fa62f3f5ce36c8d1c1ab7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052736"/>
            <a:ext cx="1905000" cy="1272540"/>
          </a:xfrm>
          <a:prstGeom prst="rect">
            <a:avLst/>
          </a:prstGeom>
        </p:spPr>
      </p:pic>
      <p:pic>
        <p:nvPicPr>
          <p:cNvPr id="6" name="รูปภาพ 5" descr="3ac56ed45de988e40bd01cf720824d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420888"/>
            <a:ext cx="1905000" cy="1268730"/>
          </a:xfrm>
          <a:prstGeom prst="rect">
            <a:avLst/>
          </a:prstGeom>
        </p:spPr>
      </p:pic>
      <p:pic>
        <p:nvPicPr>
          <p:cNvPr id="7" name="รูปภาพ 6" descr="9a47bc3e321b686b99c432752ffe30c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2420888"/>
            <a:ext cx="1905000" cy="1268730"/>
          </a:xfrm>
          <a:prstGeom prst="rect">
            <a:avLst/>
          </a:prstGeom>
        </p:spPr>
      </p:pic>
      <p:pic>
        <p:nvPicPr>
          <p:cNvPr id="8" name="รูปภาพ 7" descr="92a3aab84954d13e8df9681c33e4187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420888"/>
            <a:ext cx="1905000" cy="1268730"/>
          </a:xfrm>
          <a:prstGeom prst="rect">
            <a:avLst/>
          </a:prstGeom>
        </p:spPr>
      </p:pic>
      <p:pic>
        <p:nvPicPr>
          <p:cNvPr id="9" name="รูปภาพ 8" descr="737b4c22f3c9ed058fe07f3cba63db6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0232" y="1052736"/>
            <a:ext cx="1905000" cy="1268730"/>
          </a:xfrm>
          <a:prstGeom prst="rect">
            <a:avLst/>
          </a:prstGeom>
        </p:spPr>
      </p:pic>
      <p:pic>
        <p:nvPicPr>
          <p:cNvPr id="10" name="รูปภาพ 9" descr="1326fbc75d2420e7aa442ed6065777f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224" y="3933056"/>
            <a:ext cx="1905000" cy="1268730"/>
          </a:xfrm>
          <a:prstGeom prst="rect">
            <a:avLst/>
          </a:prstGeom>
        </p:spPr>
      </p:pic>
      <p:pic>
        <p:nvPicPr>
          <p:cNvPr id="11" name="รูปภาพ 10" descr="6057e2ceacf4dd51c5b59951a50ad13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3768" y="2420888"/>
            <a:ext cx="1905000" cy="1268730"/>
          </a:xfrm>
          <a:prstGeom prst="rect">
            <a:avLst/>
          </a:prstGeom>
        </p:spPr>
      </p:pic>
      <p:pic>
        <p:nvPicPr>
          <p:cNvPr id="12" name="รูปภาพ 11" descr="b333cfe7e9a8e8db95ba9aaf86f9c22f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536" y="1052736"/>
            <a:ext cx="1905000" cy="1268730"/>
          </a:xfrm>
          <a:prstGeom prst="rect">
            <a:avLst/>
          </a:prstGeom>
        </p:spPr>
      </p:pic>
      <p:pic>
        <p:nvPicPr>
          <p:cNvPr id="13" name="รูปภาพ 12" descr="ce25afc746fb2f6fd4cc9638649dcae8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8224" y="5301208"/>
            <a:ext cx="1905000" cy="1268730"/>
          </a:xfrm>
          <a:prstGeom prst="rect">
            <a:avLst/>
          </a:prstGeom>
        </p:spPr>
      </p:pic>
      <p:pic>
        <p:nvPicPr>
          <p:cNvPr id="14" name="รูปภาพ 13" descr="e9a956cf675723324735b6e694f3c9c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99992" y="1052736"/>
            <a:ext cx="1905000" cy="12687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536" y="4221088"/>
            <a:ext cx="3215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ให้คำนวณ </a:t>
            </a:r>
            <a:r>
              <a:rPr lang="en-US" dirty="0" smtClean="0"/>
              <a:t>cost </a:t>
            </a:r>
            <a:r>
              <a:rPr lang="th-TH" dirty="0" smtClean="0"/>
              <a:t>ของ </a:t>
            </a:r>
            <a:r>
              <a:rPr lang="en-US" dirty="0" smtClean="0"/>
              <a:t>panel</a:t>
            </a:r>
            <a:endParaRPr lang="th-TH" dirty="0"/>
          </a:p>
        </p:txBody>
      </p:sp>
      <p:pic>
        <p:nvPicPr>
          <p:cNvPr id="16" name="รูปภาพ 15" descr="lamloei2-A4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อุปกรณ์ใหม่ ไม่มีลายทองแดง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	&gt; Lib</a:t>
            </a:r>
          </a:p>
          <a:p>
            <a:r>
              <a:rPr lang="en-US" dirty="0" smtClean="0"/>
              <a:t>Package	&gt; </a:t>
            </a:r>
            <a:r>
              <a:rPr lang="en-US" dirty="0" err="1" smtClean="0"/>
              <a:t>Brd</a:t>
            </a:r>
            <a:endParaRPr lang="en-US" dirty="0" smtClean="0"/>
          </a:p>
          <a:p>
            <a:r>
              <a:rPr lang="en-US" dirty="0" smtClean="0"/>
              <a:t>Symbol  	&gt; </a:t>
            </a:r>
            <a:r>
              <a:rPr lang="en-US" dirty="0" err="1" smtClean="0"/>
              <a:t>Sch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2636912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3501008"/>
            <a:ext cx="12543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Symbol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3501008"/>
            <a:ext cx="13588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Package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4499992" y="1700808"/>
            <a:ext cx="338437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Library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5508104" y="3212976"/>
            <a:ext cx="544687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6516216" y="3212976"/>
            <a:ext cx="540060" cy="268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0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&gt; New &gt; Library</a:t>
            </a:r>
            <a:endParaRPr lang="th-TH" dirty="0"/>
          </a:p>
        </p:txBody>
      </p:sp>
      <p:pic>
        <p:nvPicPr>
          <p:cNvPr id="4" name="รูปภาพ 3" descr="2017-07-06_2241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340768"/>
            <a:ext cx="3238095" cy="1428572"/>
          </a:xfrm>
          <a:prstGeom prst="rect">
            <a:avLst/>
          </a:prstGeom>
        </p:spPr>
      </p:pic>
      <p:pic>
        <p:nvPicPr>
          <p:cNvPr id="5" name="รูปภาพ 4" descr="2017-07-06_2245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996952"/>
            <a:ext cx="3966641" cy="2376264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1043608" y="335699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2017-07-06_2256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268760"/>
            <a:ext cx="3808115" cy="2376264"/>
          </a:xfrm>
          <a:prstGeom prst="rect">
            <a:avLst/>
          </a:prstGeom>
        </p:spPr>
      </p:pic>
      <p:pic>
        <p:nvPicPr>
          <p:cNvPr id="8" name="รูปภาพ 7" descr="2017-07-06_2258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717032"/>
            <a:ext cx="4161905" cy="2895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5473005"/>
            <a:ext cx="2161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สร้าง </a:t>
            </a:r>
            <a:r>
              <a:rPr lang="en-US" dirty="0" smtClean="0"/>
              <a:t>library </a:t>
            </a:r>
            <a:r>
              <a:rPr lang="th-TH" dirty="0" smtClean="0"/>
              <a:t>ใหม่</a:t>
            </a:r>
            <a:br>
              <a:rPr lang="th-TH" dirty="0" smtClean="0"/>
            </a:br>
            <a:r>
              <a:rPr lang="th-TH" dirty="0" smtClean="0"/>
              <a:t>แล้วบันทึก</a:t>
            </a:r>
            <a:br>
              <a:rPr lang="th-TH" dirty="0" smtClean="0"/>
            </a:br>
            <a:r>
              <a:rPr lang="th-TH" dirty="0" smtClean="0"/>
              <a:t>คลิกขวา </a:t>
            </a:r>
            <a:r>
              <a:rPr lang="en-US" dirty="0" smtClean="0"/>
              <a:t>Use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02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260648"/>
            <a:ext cx="3024336" cy="3399032"/>
          </a:xfrm>
          <a:prstGeom prst="rect">
            <a:avLst/>
          </a:prstGeom>
        </p:spPr>
      </p:pic>
      <p:pic>
        <p:nvPicPr>
          <p:cNvPr id="5" name="รูปภาพ 4" descr="2017-07-06_23064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861048"/>
            <a:ext cx="5184576" cy="2753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1196752"/>
            <a:ext cx="2001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Symbol</a:t>
            </a:r>
            <a:endParaRPr lang="th-TH" dirty="0"/>
          </a:p>
        </p:txBody>
      </p:sp>
      <p:pic>
        <p:nvPicPr>
          <p:cNvPr id="7" name="รูปภาพ 6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12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908720"/>
            <a:ext cx="2070660" cy="2664296"/>
          </a:xfrm>
          <a:prstGeom prst="rect">
            <a:avLst/>
          </a:prstGeom>
        </p:spPr>
      </p:pic>
      <p:pic>
        <p:nvPicPr>
          <p:cNvPr id="5" name="รูปภาพ 4" descr="2017-07-06_231756.png"/>
          <p:cNvPicPr>
            <a:picLocks noChangeAspect="1"/>
          </p:cNvPicPr>
          <p:nvPr/>
        </p:nvPicPr>
        <p:blipFill>
          <a:blip r:embed="rId3" cstate="print"/>
          <a:srcRect t="4538" b="12736"/>
          <a:stretch>
            <a:fillRect/>
          </a:stretch>
        </p:blipFill>
        <p:spPr>
          <a:xfrm>
            <a:off x="1043608" y="3761656"/>
            <a:ext cx="1838095" cy="3096344"/>
          </a:xfrm>
          <a:prstGeom prst="rect">
            <a:avLst/>
          </a:prstGeom>
        </p:spPr>
      </p:pic>
      <p:pic>
        <p:nvPicPr>
          <p:cNvPr id="6" name="รูปภาพ 5" descr="2017-07-06_23195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188640"/>
            <a:ext cx="4776391" cy="2338521"/>
          </a:xfrm>
          <a:prstGeom prst="rect">
            <a:avLst/>
          </a:prstGeom>
        </p:spPr>
      </p:pic>
      <p:pic>
        <p:nvPicPr>
          <p:cNvPr id="7" name="รูปภาพ 6" descr="2017-07-06_2320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1880" y="2636912"/>
            <a:ext cx="4032448" cy="2600123"/>
          </a:xfrm>
          <a:prstGeom prst="rect">
            <a:avLst/>
          </a:prstGeom>
        </p:spPr>
      </p:pic>
      <p:pic>
        <p:nvPicPr>
          <p:cNvPr id="8" name="รูปภาพ 7" descr="2017-07-06_23215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880" y="5286571"/>
            <a:ext cx="3390476" cy="1571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640" y="404664"/>
            <a:ext cx="2105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Package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7-06_2330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0"/>
            <a:ext cx="2609015" cy="3356992"/>
          </a:xfrm>
          <a:prstGeom prst="rect">
            <a:avLst/>
          </a:prstGeom>
        </p:spPr>
      </p:pic>
      <p:pic>
        <p:nvPicPr>
          <p:cNvPr id="5" name="รูปภาพ 4" descr="2017-07-06_2333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2996952"/>
            <a:ext cx="6780028" cy="3613368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4932040" y="6021288"/>
            <a:ext cx="22322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2267744" y="3933056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51520" y="980728"/>
            <a:ext cx="1902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Device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602128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แล้วบันทึก</a:t>
            </a:r>
            <a:endParaRPr lang="th-TH" dirty="0"/>
          </a:p>
        </p:txBody>
      </p:sp>
      <p:pic>
        <p:nvPicPr>
          <p:cNvPr id="10" name="รูปภาพ 9" descr="lamloei2-A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ปรับแต่งขั้นสูง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?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883735" cy="6480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สำนักงา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สำนักงา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สำนักงา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1163</Words>
  <Application>Microsoft Office PowerPoint</Application>
  <PresentationFormat>นำเสนอทางหน้าจอ (4:3)</PresentationFormat>
  <Paragraphs>335</Paragraphs>
  <Slides>103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103</vt:i4>
      </vt:variant>
    </vt:vector>
  </HeadingPairs>
  <TitlesOfParts>
    <vt:vector size="104" baseType="lpstr">
      <vt:lpstr>ชุดรูปแบบของ Office</vt:lpstr>
      <vt:lpstr>ภาพนิ่ง 1</vt:lpstr>
      <vt:lpstr>ภาพนิ่ง 2</vt:lpstr>
      <vt:lpstr>PCB Eagle (บรรยาย)</vt:lpstr>
      <vt:lpstr>Lamloei ทำเกี่ยวกับอะไร?</vt:lpstr>
      <vt:lpstr>ภาพนิ่ง 5</vt:lpstr>
      <vt:lpstr>เอกสารกำกับโรงงาน มีอะไรบ้าง?</vt:lpstr>
      <vt:lpstr>ทำเป็นสินค้า</vt:lpstr>
      <vt:lpstr>ตามสไตล์ Maker คืออะไร?</vt:lpstr>
      <vt:lpstr>เอกสารกำกับโรงงาน PCBA ?</vt:lpstr>
      <vt:lpstr>(NodeWiFi Schematic)</vt:lpstr>
      <vt:lpstr>NodeWiFi Gerber</vt:lpstr>
      <vt:lpstr>Node32Pico Gerber Panel</vt:lpstr>
      <vt:lpstr>Node32Pico Gerber Panel</vt:lpstr>
      <vt:lpstr>NodeWiFi BOM</vt:lpstr>
      <vt:lpstr>FT2PICO XY</vt:lpstr>
      <vt:lpstr>Other .HEX Testrun</vt:lpstr>
      <vt:lpstr>ค่าใช้จ่าย? โดยประมาณ</vt:lpstr>
      <vt:lpstr>ค่าใช้จ่าย? โดยประมาณ</vt:lpstr>
      <vt:lpstr>สามารถนำอุปกรณ์มาเองได้</vt:lpstr>
      <vt:lpstr>Break; 10 นาที</vt:lpstr>
      <vt:lpstr>เราจะเขียนเอกสารกำกับนั้นอย่างไร?</vt:lpstr>
      <vt:lpstr>คอร์สเรียน PCB Eagle (Hand on)</vt:lpstr>
      <vt:lpstr>https://www.autodesk.com/products/eagle/overview</vt:lpstr>
      <vt:lpstr>Download</vt:lpstr>
      <vt:lpstr>ภาพนิ่ง 25</vt:lpstr>
      <vt:lpstr>ทำไมถึงเลือกใช้ Eagle?</vt:lpstr>
      <vt:lpstr>PCB FAB</vt:lpstr>
      <vt:lpstr>PCB Software</vt:lpstr>
      <vt:lpstr>Vendor BOM แหล่งซื้ออุปกรณ์</vt:lpstr>
      <vt:lpstr>https://rs.componentsearchengine.com/</vt:lpstr>
      <vt:lpstr>https://www.snapeda.com/</vt:lpstr>
      <vt:lpstr>https://th.rs-online.com/web/</vt:lpstr>
      <vt:lpstr>โปรแกรมที่ต้องใช้</vt:lpstr>
      <vt:lpstr>Subscribe</vt:lpstr>
      <vt:lpstr>ftp://ftp.cadsoft.de/eagle/program/7.7/</vt:lpstr>
      <vt:lpstr>Eagle Document</vt:lpstr>
      <vt:lpstr>https://sourceforge.net/projects/gerbv/files/</vt:lpstr>
      <vt:lpstr>Eagle Control Panel</vt:lpstr>
      <vt:lpstr>Control Panel Menu</vt:lpstr>
      <vt:lpstr>Eagle Folder</vt:lpstr>
      <vt:lpstr>คำศัพท์</vt:lpstr>
      <vt:lpstr>คำศัพท์</vt:lpstr>
      <vt:lpstr>Projects</vt:lpstr>
      <vt:lpstr>Examples</vt:lpstr>
      <vt:lpstr>Home &gt; Get Started Now &gt; Select a file on your computer</vt:lpstr>
      <vt:lpstr>oshpark</vt:lpstr>
      <vt:lpstr>pcbs</vt:lpstr>
      <vt:lpstr>Copy Link   https://www.allpcb.com/setinvite.aspx?inviteid=27397&amp;url=https://www.allpcb.com/online_quote.html</vt:lpstr>
      <vt:lpstr>ภาพนิ่ง 49</vt:lpstr>
      <vt:lpstr>จ่ายด้วย Paypal</vt:lpstr>
      <vt:lpstr>สร้างโปรเจค?</vt:lpstr>
      <vt:lpstr>New Project</vt:lpstr>
      <vt:lpstr>Save Schematic</vt:lpstr>
      <vt:lpstr>New Board</vt:lpstr>
      <vt:lpstr>Lab 2 สร้าง sch กับ brd ที่ชื่อเหมือนกัน อยู่ภายใต้ project เดียวกัน</vt:lpstr>
      <vt:lpstr>Control Panel</vt:lpstr>
      <vt:lpstr>Schematic</vt:lpstr>
      <vt:lpstr>Board</vt:lpstr>
      <vt:lpstr>Control Panel &gt; Options &gt; Directories… </vt:lpstr>
      <vt:lpstr>Sch Button  &amp; Brd Button</vt:lpstr>
      <vt:lpstr>Lab 3 คัดลอก lbr, dru, cam</vt:lpstr>
      <vt:lpstr>Control panel จะมีรายชื่อเพิ่มขึ้นมา</vt:lpstr>
      <vt:lpstr>Use all Libraries</vt:lpstr>
      <vt:lpstr>Lab 4 สร้าง relay module</vt:lpstr>
      <vt:lpstr>Lab4 Schematic &gt; Edit &gt; Add…</vt:lpstr>
      <vt:lpstr>เพิ่มอุปกรณ์</vt:lpstr>
      <vt:lpstr>Lab 5 เรียงอุปกรณ์</vt:lpstr>
      <vt:lpstr>ภาพนิ่ง 68</vt:lpstr>
      <vt:lpstr>Lab 6 ลากเส้นโดยใช้ Net</vt:lpstr>
      <vt:lpstr>เรียงอุปกรณ์บนบอร์ด</vt:lpstr>
      <vt:lpstr>layer</vt:lpstr>
      <vt:lpstr>ลากเส้น Route</vt:lpstr>
      <vt:lpstr>ใส่ Ground Plane</vt:lpstr>
      <vt:lpstr>ตรวจลากครบทุกเส้น length.ulp</vt:lpstr>
      <vt:lpstr>ตรวจ DRU oshpark-2layer.dru</vt:lpstr>
      <vt:lpstr>คลิกปุ่ม CAM Processor</vt:lpstr>
      <vt:lpstr>File &gt; Open &gt; Job…</vt:lpstr>
      <vt:lpstr>CAM File</vt:lpstr>
      <vt:lpstr>ตรวจด้วย Gerbv</vt:lpstr>
      <vt:lpstr>Zip cam file</vt:lpstr>
      <vt:lpstr>Lab 11 BOM File</vt:lpstr>
      <vt:lpstr>เลือก CSV แล้ว Save</vt:lpstr>
      <vt:lpstr>sep=;</vt:lpstr>
      <vt:lpstr>เปิด csv ด้วย Excel</vt:lpstr>
      <vt:lpstr>Lab12 เปิด bom template</vt:lpstr>
      <vt:lpstr>Lab13 ค้นหา bom</vt:lpstr>
      <vt:lpstr>Bom.xlsx</vt:lpstr>
      <vt:lpstr>Board &gt; File &gt; run ulp… &gt; mount.ulp</vt:lpstr>
      <vt:lpstr>สรุป</vt:lpstr>
      <vt:lpstr>บอร์ดมีขนาดเล็ก?</vt:lpstr>
      <vt:lpstr>ภาพนิ่ง 91</vt:lpstr>
      <vt:lpstr>ภาพนิ่ง 92</vt:lpstr>
      <vt:lpstr>อุปกรณ์ใหม่ ไม่มีลายทองแดง?</vt:lpstr>
      <vt:lpstr>Library</vt:lpstr>
      <vt:lpstr>File &gt; New &gt; Library</vt:lpstr>
      <vt:lpstr>ภาพนิ่ง 96</vt:lpstr>
      <vt:lpstr>ภาพนิ่ง 97</vt:lpstr>
      <vt:lpstr>ภาพนิ่ง 98</vt:lpstr>
      <vt:lpstr>ปรับแต่งขั้นสูง?</vt:lpstr>
      <vt:lpstr>Lab6 xml</vt:lpstr>
      <vt:lpstr>โครงสร้าง xml ของ library</vt:lpstr>
      <vt:lpstr>ภาพนิ่ง 102</vt:lpstr>
      <vt:lpstr>ภาพนิ่ง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admin</dc:creator>
  <cp:lastModifiedBy>admin</cp:lastModifiedBy>
  <cp:revision>88</cp:revision>
  <dcterms:created xsi:type="dcterms:W3CDTF">2017-08-25T08:34:00Z</dcterms:created>
  <dcterms:modified xsi:type="dcterms:W3CDTF">2018-07-05T18:18:18Z</dcterms:modified>
</cp:coreProperties>
</file>